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5.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notesSlides/notesSlide15.xml" ContentType="application/vnd.openxmlformats-officedocument.presentationml.notesSlide+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709" r:id="rId5"/>
    <p:sldMasterId id="2147483731" r:id="rId6"/>
    <p:sldMasterId id="2147483808" r:id="rId7"/>
  </p:sldMasterIdLst>
  <p:notesMasterIdLst>
    <p:notesMasterId r:id="rId27"/>
  </p:notesMasterIdLst>
  <p:sldIdLst>
    <p:sldId id="324" r:id="rId8"/>
    <p:sldId id="839" r:id="rId9"/>
    <p:sldId id="259" r:id="rId10"/>
    <p:sldId id="833" r:id="rId11"/>
    <p:sldId id="353" r:id="rId12"/>
    <p:sldId id="354" r:id="rId13"/>
    <p:sldId id="356" r:id="rId14"/>
    <p:sldId id="837" r:id="rId15"/>
    <p:sldId id="836" r:id="rId16"/>
    <p:sldId id="359" r:id="rId17"/>
    <p:sldId id="369" r:id="rId18"/>
    <p:sldId id="370" r:id="rId19"/>
    <p:sldId id="371" r:id="rId20"/>
    <p:sldId id="372" r:id="rId21"/>
    <p:sldId id="365" r:id="rId22"/>
    <p:sldId id="366" r:id="rId23"/>
    <p:sldId id="367" r:id="rId24"/>
    <p:sldId id="838" r:id="rId25"/>
    <p:sldId id="338" r:id="rId26"/>
  </p:sldIdLst>
  <p:sldSz cx="12192000" cy="6858000"/>
  <p:notesSz cx="6858000" cy="92964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972A"/>
    <a:srgbClr val="D09E00"/>
    <a:srgbClr val="00602B"/>
    <a:srgbClr val="006298"/>
    <a:srgbClr val="8432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248" autoAdjust="0"/>
    <p:restoredTop sz="66275" autoAdjust="0"/>
  </p:normalViewPr>
  <p:slideViewPr>
    <p:cSldViewPr snapToGrid="0" snapToObjects="1">
      <p:cViewPr varScale="1">
        <p:scale>
          <a:sx n="44" d="100"/>
          <a:sy n="44" d="100"/>
        </p:scale>
        <p:origin x="596" y="3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gs" Target="tags/tag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3177" tIns="46589" rIns="93177" bIns="46589"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0"/>
            <a:ext cx="2971800" cy="466434"/>
          </a:xfrm>
          <a:prstGeom prst="rect">
            <a:avLst/>
          </a:prstGeom>
        </p:spPr>
        <p:txBody>
          <a:bodyPr vert="horz" lIns="93177" tIns="46589" rIns="93177" bIns="46589" rtlCol="0"/>
          <a:lstStyle>
            <a:lvl1pPr algn="r">
              <a:defRPr sz="1200" b="0" i="0">
                <a:latin typeface="Arial" charset="0"/>
              </a:defRPr>
            </a:lvl1pPr>
          </a:lstStyle>
          <a:p>
            <a:fld id="{F9C8764C-90B5-DB43-8086-8AB00EB0C2C4}" type="datetimeFigureOut">
              <a:rPr lang="en-US" smtClean="0"/>
              <a:pPr/>
              <a:t>1/24/2022</a:t>
            </a:fld>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8"/>
            <a:ext cx="2971800" cy="466433"/>
          </a:xfrm>
          <a:prstGeom prst="rect">
            <a:avLst/>
          </a:prstGeom>
        </p:spPr>
        <p:txBody>
          <a:bodyPr vert="horz" lIns="93177" tIns="46589" rIns="93177" bIns="46589"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829968"/>
            <a:ext cx="2971800" cy="466433"/>
          </a:xfrm>
          <a:prstGeom prst="rect">
            <a:avLst/>
          </a:prstGeom>
        </p:spPr>
        <p:txBody>
          <a:bodyPr vert="horz" lIns="93177" tIns="46589" rIns="93177" bIns="46589" rtlCol="0" anchor="b"/>
          <a:lstStyle>
            <a:lvl1pPr algn="r">
              <a:defRPr sz="1200" b="0" i="0">
                <a:latin typeface="Arial" charset="0"/>
              </a:defRPr>
            </a:lvl1pPr>
          </a:lstStyle>
          <a:p>
            <a:fld id="{5F3EC56D-A4BA-4A41-B0DB-BC0A1EBC2E62}" type="slidenum">
              <a:rPr lang="en-US" smtClean="0"/>
              <a:pPr/>
              <a:t>‹#›</a:t>
            </a:fld>
            <a:endParaRPr lang="en-US" dirty="0"/>
          </a:p>
        </p:txBody>
      </p:sp>
    </p:spTree>
    <p:extLst>
      <p:ext uri="{BB962C8B-B14F-4D97-AF65-F5344CB8AC3E}">
        <p14:creationId xmlns:p14="http://schemas.microsoft.com/office/powerpoint/2010/main" val="2051682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5F3EC56D-A4BA-4A41-B0DB-BC0A1EBC2E62}" type="slidenum">
              <a:rPr lang="en-US">
                <a:solidFill>
                  <a:prstClr val="black"/>
                </a:solidFill>
              </a:rPr>
              <a:pPr defTabSz="931774">
                <a:defRPr/>
              </a:pPr>
              <a:t>1</a:t>
            </a:fld>
            <a:endParaRPr lang="en-US" dirty="0">
              <a:solidFill>
                <a:prstClr val="black"/>
              </a:solidFill>
            </a:endParaRPr>
          </a:p>
        </p:txBody>
      </p:sp>
    </p:spTree>
    <p:extLst>
      <p:ext uri="{BB962C8B-B14F-4D97-AF65-F5344CB8AC3E}">
        <p14:creationId xmlns:p14="http://schemas.microsoft.com/office/powerpoint/2010/main" val="2200316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Upcoming slides will explain Official SAT Practice with Khan Academy, </a:t>
            </a:r>
            <a:r>
              <a:rPr lang="en-US" dirty="0" err="1"/>
              <a:t>BigFuture</a:t>
            </a:r>
            <a:r>
              <a:rPr lang="en-US" dirty="0"/>
              <a:t>, Roadmap</a:t>
            </a:r>
            <a:r>
              <a:rPr lang="en-US" baseline="0" dirty="0"/>
              <a:t> to Careers</a:t>
            </a:r>
            <a:r>
              <a:rPr lang="en-US" dirty="0"/>
              <a:t>, and Student Search Service.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10</a:t>
            </a:fld>
            <a:endParaRPr lang="en-US" dirty="0"/>
          </a:p>
        </p:txBody>
      </p:sp>
    </p:spTree>
    <p:extLst>
      <p:ext uri="{BB962C8B-B14F-4D97-AF65-F5344CB8AC3E}">
        <p14:creationId xmlns:p14="http://schemas.microsoft.com/office/powerpoint/2010/main" val="3048803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Official SAT Practice on Khan Academy is offered to students at no cost. Students have access to thousands of official SAT test questions (written and reviewed by the College Board) and ten full-length SAT tests. Students can access Official SAT Practice on a computer, or by using the Daily SAT Practice app or Khan Academy app on their mobile device. Khan Academy creates personalized learning plans for each student based on his or her test performance and practice on Khan Academy. It also provides videos that will tutor students in the areas in which they need help. </a:t>
            </a:r>
          </a:p>
        </p:txBody>
      </p:sp>
      <p:sp>
        <p:nvSpPr>
          <p:cNvPr id="4" name="Slide Number Placeholder 3"/>
          <p:cNvSpPr>
            <a:spLocks noGrp="1"/>
          </p:cNvSpPr>
          <p:nvPr>
            <p:ph type="sldNum" sz="quarter" idx="10"/>
          </p:nvPr>
        </p:nvSpPr>
        <p:spPr/>
        <p:txBody>
          <a:bodyPr/>
          <a:lstStyle/>
          <a:p>
            <a:fld id="{5F3EC56D-A4BA-4A41-B0DB-BC0A1EBC2E62}"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36349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links to a video that demonstrates the features of Official SAT Practice on Khan Academy. Students in a computer lab setting can set up their accounts immediately. They have to enter their name, email address, and birth date, and will immediately receive a link to set up a username and password. They can also use their Gmail or Facebook login information to get started immediately. They can then log in to the account and begin practicing.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12</a:t>
            </a:fld>
            <a:endParaRPr lang="en-US" dirty="0"/>
          </a:p>
        </p:txBody>
      </p:sp>
    </p:spTree>
    <p:extLst>
      <p:ext uri="{BB962C8B-B14F-4D97-AF65-F5344CB8AC3E}">
        <p14:creationId xmlns:p14="http://schemas.microsoft.com/office/powerpoint/2010/main" val="2698327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receive personalized practice plans based on their PSAT 8/9 results, students will have to link their Khan Academy accounts and their College Board accounts. To begin the linking process, students must log in to their Khan Academy accounts. Students will be prompted to link their Khan Academy and College Board accounts when they log in. When students agree to link the accounts, they will be directed to collegeboard.org. When they reach collegeboard.org, they will need to sign in to their College Board account. </a:t>
            </a:r>
          </a:p>
          <a:p>
            <a:endParaRPr lang="en-US" dirty="0"/>
          </a:p>
          <a:p>
            <a:endParaRPr lang="en-US" dirty="0"/>
          </a:p>
        </p:txBody>
      </p:sp>
      <p:sp>
        <p:nvSpPr>
          <p:cNvPr id="4" name="Slide Number Placeholder 3"/>
          <p:cNvSpPr>
            <a:spLocks noGrp="1"/>
          </p:cNvSpPr>
          <p:nvPr>
            <p:ph type="sldNum" sz="quarter" idx="10"/>
          </p:nvPr>
        </p:nvSpPr>
        <p:spPr/>
        <p:txBody>
          <a:bodyPr/>
          <a:lstStyle/>
          <a:p>
            <a:fld id="{5F3EC56D-A4BA-4A41-B0DB-BC0A1EBC2E62}" type="slidenum">
              <a:rPr lang="en-US" smtClean="0"/>
              <a:pPr/>
              <a:t>13</a:t>
            </a:fld>
            <a:endParaRPr lang="en-US" dirty="0"/>
          </a:p>
        </p:txBody>
      </p:sp>
    </p:spTree>
    <p:extLst>
      <p:ext uri="{BB962C8B-B14F-4D97-AF65-F5344CB8AC3E}">
        <p14:creationId xmlns:p14="http://schemas.microsoft.com/office/powerpoint/2010/main" val="1448887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successfully logging in to the College Board account, they will be asked to authorize the linking of the accounts. This allows Khan Academy to access student score data related to the SAT Suite of Assessments. Students will see a screen clarifying what they are agreeing to link. If they choose to click “Send,” they will be directed back to SAT practice on Khan Academy. Students can choose to remove the link by clicking on “Revoke” in the College Board account settings. </a:t>
            </a:r>
          </a:p>
        </p:txBody>
      </p:sp>
      <p:sp>
        <p:nvSpPr>
          <p:cNvPr id="4" name="Slide Number Placeholder 3"/>
          <p:cNvSpPr>
            <a:spLocks noGrp="1"/>
          </p:cNvSpPr>
          <p:nvPr>
            <p:ph type="sldNum" sz="quarter" idx="10"/>
          </p:nvPr>
        </p:nvSpPr>
        <p:spPr/>
        <p:txBody>
          <a:bodyPr/>
          <a:lstStyle/>
          <a:p>
            <a:fld id="{5F3EC56D-A4BA-4A41-B0DB-BC0A1EBC2E62}"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48066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have multiple resources available to help them plan and prepare for college. The Popular Tools menu includes links to other College Board tools within </a:t>
            </a:r>
            <a:r>
              <a:rPr lang="en-US" dirty="0" err="1"/>
              <a:t>BigFuture</a:t>
            </a:r>
            <a:r>
              <a:rPr lang="en-US" dirty="0"/>
              <a:t>™ and Career Finder™ . </a:t>
            </a:r>
          </a:p>
          <a:p>
            <a:endParaRPr lang="en-US" dirty="0"/>
          </a:p>
          <a:p>
            <a:r>
              <a:rPr lang="en-US" dirty="0"/>
              <a:t>The College Board developed </a:t>
            </a:r>
            <a:r>
              <a:rPr lang="en-US" dirty="0" err="1"/>
              <a:t>BigFuture</a:t>
            </a:r>
            <a:r>
              <a:rPr lang="en-US" dirty="0"/>
              <a:t> in collaboration with parents, students, and educators to make the college planning process easier and less overwhelming. At bigfuture.org, students can: </a:t>
            </a:r>
          </a:p>
          <a:p>
            <a:r>
              <a:rPr lang="en-US" dirty="0"/>
              <a:t>     › Use intelligent search-and-match tools and informative videos to find colleges that are a good fit. </a:t>
            </a:r>
          </a:p>
          <a:p>
            <a:r>
              <a:rPr lang="en-US" dirty="0"/>
              <a:t>     › Learn how families have paid for college. </a:t>
            </a:r>
          </a:p>
          <a:p>
            <a:r>
              <a:rPr lang="en-US" dirty="0"/>
              <a:t>     › Create a personalized plan for college so students know what to do and when to do it. </a:t>
            </a:r>
          </a:p>
          <a:p>
            <a:endParaRPr lang="en-US" dirty="0"/>
          </a:p>
          <a:p>
            <a:r>
              <a:rPr lang="en-US" dirty="0"/>
              <a:t>Career Finder provides a career exploration tool that can help students learn more about their interests and how this may correspond to a future career. </a:t>
            </a:r>
          </a:p>
          <a:p>
            <a:endParaRPr lang="en-US" dirty="0"/>
          </a:p>
          <a:p>
            <a:r>
              <a:rPr lang="en-US" dirty="0"/>
              <a:t>Student Search Service (slide 31) connects colleges with potential students. </a:t>
            </a:r>
          </a:p>
        </p:txBody>
      </p:sp>
      <p:sp>
        <p:nvSpPr>
          <p:cNvPr id="4" name="Slide Number Placeholder 3"/>
          <p:cNvSpPr>
            <a:spLocks noGrp="1"/>
          </p:cNvSpPr>
          <p:nvPr>
            <p:ph type="sldNum" sz="quarter" idx="10"/>
          </p:nvPr>
        </p:nvSpPr>
        <p:spPr/>
        <p:txBody>
          <a:bodyPr/>
          <a:lstStyle/>
          <a:p>
            <a:fld id="{5F3EC56D-A4BA-4A41-B0DB-BC0A1EBC2E62}"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658088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BigFuture</a:t>
            </a:r>
            <a:r>
              <a:rPr lang="en-US" dirty="0"/>
              <a:t> is the website that helps students plan for college. It is a free, comprehensive website that guides students as they prepare for, find, and enroll in college. At bigfuture.org, students can: </a:t>
            </a:r>
          </a:p>
          <a:p>
            <a:pPr marL="232943" indent="-232943">
              <a:buAutoNum type="arabicPeriod"/>
            </a:pPr>
            <a:r>
              <a:rPr lang="en-US" dirty="0"/>
              <a:t>Start with a focus on themselves: their interests, what and where they want to study, how much financial assistance they think they’ll need, and other important considerations. </a:t>
            </a:r>
          </a:p>
          <a:p>
            <a:pPr marL="232943" indent="-232943">
              <a:buAutoNum type="arabicPeriod"/>
            </a:pPr>
            <a:r>
              <a:rPr lang="en-US" dirty="0"/>
              <a:t>Search for colleges and easily compare them based on factors ranging from majors to size and location. </a:t>
            </a:r>
          </a:p>
          <a:p>
            <a:pPr marL="232943" indent="-232943">
              <a:buAutoNum type="arabicPeriod"/>
            </a:pPr>
            <a:r>
              <a:rPr lang="en-US" dirty="0"/>
              <a:t>Watch videos from real students who explain what they did to get into college and what their college experiences have been like. </a:t>
            </a:r>
          </a:p>
          <a:p>
            <a:pPr marL="232943" indent="-232943">
              <a:buAutoNum type="arabicPeriod"/>
            </a:pPr>
            <a:r>
              <a:rPr lang="en-US" dirty="0"/>
              <a:t>Hear from education professionals who provide the inside story on preparing for and getting into college. </a:t>
            </a:r>
          </a:p>
          <a:p>
            <a:pPr marL="232943" indent="-232943">
              <a:buAutoNum type="arabicPeriod"/>
            </a:pPr>
            <a:r>
              <a:rPr lang="en-US" dirty="0"/>
              <a:t>Learn about the different kinds of colleges and how to find one that is the right fit for them. </a:t>
            </a:r>
          </a:p>
          <a:p>
            <a:pPr marL="232943" indent="-232943">
              <a:buAutoNum type="arabicPeriod"/>
            </a:pPr>
            <a:r>
              <a:rPr lang="en-US" dirty="0"/>
              <a:t>Find valuable help in paying for college by discovering what goes into college costs and how to find financing. </a:t>
            </a:r>
          </a:p>
          <a:p>
            <a:pPr marL="232943" indent="-232943">
              <a:buAutoNum type="arabicPeriod"/>
            </a:pPr>
            <a:r>
              <a:rPr lang="en-US" dirty="0"/>
              <a:t>Build a personalized plan for realizing their goals and getting into a college that meets their needs. </a:t>
            </a:r>
          </a:p>
        </p:txBody>
      </p:sp>
      <p:sp>
        <p:nvSpPr>
          <p:cNvPr id="4" name="Slide Number Placeholder 3"/>
          <p:cNvSpPr>
            <a:spLocks noGrp="1"/>
          </p:cNvSpPr>
          <p:nvPr>
            <p:ph type="sldNum" sz="quarter" idx="10"/>
          </p:nvPr>
        </p:nvSpPr>
        <p:spPr/>
        <p:txBody>
          <a:bodyPr/>
          <a:lstStyle/>
          <a:p>
            <a:fld id="{5F3EC56D-A4BA-4A41-B0DB-BC0A1EBC2E62}"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682478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err="1"/>
              <a:t>Roadtrip</a:t>
            </a:r>
            <a:r>
              <a:rPr lang="en-US" baseline="0" dirty="0"/>
              <a:t> Nation can then blend all of those together to create a personalized journey for students through people, careers, and majors that align with their interests. </a:t>
            </a:r>
            <a:r>
              <a:rPr lang="en-US" dirty="0"/>
              <a:t>It starts by looking at Leaders who match</a:t>
            </a:r>
            <a:r>
              <a:rPr lang="en-US" baseline="0" dirty="0"/>
              <a:t> their interests.  They might be famous people, or the glass blower down the street who loves her job.  Students watch videos of these Leaders talking about their path, and they can see what education and path the Leaders followed.  </a:t>
            </a:r>
            <a:r>
              <a:rPr lang="en-US" dirty="0"/>
              <a:t>Students learn about majors that align to their interests,</a:t>
            </a:r>
            <a:r>
              <a:rPr lang="en-US" baseline="0" dirty="0"/>
              <a:t> get tangible recommendations for ways to be ready for this major (through coursework and otherwise), and see examples of Leaders who have followed a similar path. </a:t>
            </a:r>
            <a:r>
              <a:rPr lang="en-US" dirty="0"/>
              <a:t>Finally, students can learn more directly</a:t>
            </a:r>
            <a:r>
              <a:rPr lang="en-US" baseline="0" dirty="0"/>
              <a:t> about careers that align with their interests so that they know why it’s worth putting in the effort in their high school classes and worth going to college.  </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F3EC56D-A4BA-4A41-B0DB-BC0A1EBC2E62}"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41354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Search Service is a voluntary program that connects students with information about educational and financial aid opportunities from more than 1,200 colleges, universities, scholarship programs, and educational organizations. Here’s how it works: </a:t>
            </a:r>
          </a:p>
          <a:p>
            <a:r>
              <a:rPr lang="en-US" dirty="0"/>
              <a:t>     › Students may choose to participate in Student Search Service when registering for a College Board test. </a:t>
            </a:r>
          </a:p>
          <a:p>
            <a:r>
              <a:rPr lang="en-US" dirty="0"/>
              <a:t>     › As part of taking the PSAT</a:t>
            </a:r>
            <a:r>
              <a:rPr lang="en-US" baseline="0" dirty="0"/>
              <a:t> 8/9</a:t>
            </a:r>
            <a:r>
              <a:rPr lang="en-US" dirty="0"/>
              <a:t>, students are asked to provide information about themselves on their answer sheet. </a:t>
            </a:r>
          </a:p>
          <a:p>
            <a:r>
              <a:rPr lang="en-US" dirty="0"/>
              <a:t>     › Participating, eligible organizations can then search for groups of students who may be a good fit for their communities and programs, but only among those students who opt to participate in Student Search Service. </a:t>
            </a:r>
          </a:p>
          <a:p>
            <a:r>
              <a:rPr lang="en-US" dirty="0"/>
              <a:t>     › The search criteria can include any attribute from the answer sheet; however, information on disabilities, parental education, self-reported parental income, Social Security numbers, phone numbers, and actual test scores are not shared. The most searched items are expected high school graduation date, cumulative grade point average (GPA), and intended college major. If students have questions or concerns about Student Search Service or want more information about the program, please tell them to go to collegeboard.org/student-search-service or to call 866-825-8051. </a:t>
            </a:r>
          </a:p>
          <a:p>
            <a:endParaRPr lang="en-US" dirty="0"/>
          </a:p>
          <a:p>
            <a:r>
              <a:rPr lang="en-US" dirty="0"/>
              <a:t>Here are some points to keep in mind about Student Search Service: </a:t>
            </a:r>
          </a:p>
          <a:p>
            <a:r>
              <a:rPr lang="en-US" dirty="0"/>
              <a:t>     » Colleges participating in Student Search Service never receive student scores or phone numbers. Colleges can ask for names of students within certain score ranges, but exact scores are not reported. </a:t>
            </a:r>
          </a:p>
          <a:p>
            <a:r>
              <a:rPr lang="en-US" dirty="0"/>
              <a:t>     » Being contacted by a college doesn’t mean you have been admitted. You must submit an application in order to be considered for admission. The colleges and organizations that participate want to find students who will fit their environment, classes, programs, scholarships, and special activities. Student Search Service is simply a way for colleges to reach prospective students like you and to let them know about the opportunities that are available. </a:t>
            </a:r>
          </a:p>
          <a:p>
            <a:r>
              <a:rPr lang="en-US" dirty="0"/>
              <a:t>     » Student Search Service will share your contact information only with colleges and qualified nonprofit educational or scholarship programs that are recruiting students like you. Your name will never be sold to a commercial marketing firm or a retailer of merchandise or services (such as test prep). Student Search Service communications are sent by outside colleges, scholarship programs, and educational opportunity organizations</a:t>
            </a:r>
          </a:p>
        </p:txBody>
      </p:sp>
      <p:sp>
        <p:nvSpPr>
          <p:cNvPr id="4" name="Slide Number Placeholder 3"/>
          <p:cNvSpPr>
            <a:spLocks noGrp="1"/>
          </p:cNvSpPr>
          <p:nvPr>
            <p:ph type="sldNum" sz="quarter" idx="10"/>
          </p:nvPr>
        </p:nvSpPr>
        <p:spPr/>
        <p:txBody>
          <a:bodyPr/>
          <a:lstStyle/>
          <a:p>
            <a:pPr defTabSz="931774">
              <a:defRPr/>
            </a:pPr>
            <a:fld id="{5F3EC56D-A4BA-4A41-B0DB-BC0A1EBC2E62}" type="slidenum">
              <a:rPr lang="en-US">
                <a:solidFill>
                  <a:prstClr val="black"/>
                </a:solidFill>
              </a:rPr>
              <a:pPr defTabSz="931774">
                <a:defRPr/>
              </a:pPr>
              <a:t>18</a:t>
            </a:fld>
            <a:endParaRPr lang="en-US" dirty="0">
              <a:solidFill>
                <a:prstClr val="black"/>
              </a:solidFill>
            </a:endParaRPr>
          </a:p>
        </p:txBody>
      </p:sp>
    </p:spTree>
    <p:extLst>
      <p:ext uri="{BB962C8B-B14F-4D97-AF65-F5344CB8AC3E}">
        <p14:creationId xmlns:p14="http://schemas.microsoft.com/office/powerpoint/2010/main" val="1748398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pPr/>
              <a:t>19</a:t>
            </a:fld>
            <a:endParaRPr lang="en-US" dirty="0"/>
          </a:p>
        </p:txBody>
      </p:sp>
    </p:spTree>
    <p:extLst>
      <p:ext uri="{BB962C8B-B14F-4D97-AF65-F5344CB8AC3E}">
        <p14:creationId xmlns:p14="http://schemas.microsoft.com/office/powerpoint/2010/main" val="1323706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EC56D-A4BA-4A41-B0DB-BC0A1EBC2E62}" type="slidenum">
              <a:rPr lang="en-US" smtClean="0"/>
              <a:pPr/>
              <a:t>2</a:t>
            </a:fld>
            <a:endParaRPr lang="en-US" dirty="0"/>
          </a:p>
        </p:txBody>
      </p:sp>
    </p:spTree>
    <p:extLst>
      <p:ext uri="{BB962C8B-B14F-4D97-AF65-F5344CB8AC3E}">
        <p14:creationId xmlns:p14="http://schemas.microsoft.com/office/powerpoint/2010/main" val="2984418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pPr/>
              <a:t>3</a:t>
            </a:fld>
            <a:endParaRPr lang="en-US" dirty="0"/>
          </a:p>
        </p:txBody>
      </p:sp>
    </p:spTree>
    <p:extLst>
      <p:ext uri="{BB962C8B-B14F-4D97-AF65-F5344CB8AC3E}">
        <p14:creationId xmlns:p14="http://schemas.microsoft.com/office/powerpoint/2010/main" val="2078078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PSAT 8/9 is a preview of the content on the SAT and the PSAT/NMSQT, and can help them practice for both assessments. PSAT 8/9 scores, and all scores in the SAT Suite of Assessments, are accessible from the student’s online College Board account. In addition, the PSAT 8/9 offers other benefits. </a:t>
            </a:r>
          </a:p>
          <a:p>
            <a:r>
              <a:rPr lang="en-US" dirty="0"/>
              <a:t>1. If students link their College Board account with their Khan Academy® account, Khan Academy will use the PSAT 8/9 scores to design a practice plan and practice questions tailored to each student’s strengths and areas for improvement. This program is completely free, and practice test questions on Khan Academy are created with College Board approval, so this is the best SAT practice available. </a:t>
            </a:r>
          </a:p>
          <a:p>
            <a:r>
              <a:rPr lang="en-US" dirty="0"/>
              <a:t>2. The student’s online score report links to valuable tools for college and career planning. Students can use </a:t>
            </a:r>
            <a:r>
              <a:rPr lang="en-US" dirty="0" err="1"/>
              <a:t>BigFuture</a:t>
            </a:r>
            <a:r>
              <a:rPr lang="en-US" dirty="0"/>
              <a:t>™ and Roadmap to Careers to investigate their academic interests, colleges, and career options (more about </a:t>
            </a:r>
            <a:r>
              <a:rPr lang="en-US" dirty="0" err="1"/>
              <a:t>BigFuture</a:t>
            </a:r>
            <a:r>
              <a:rPr lang="en-US" dirty="0"/>
              <a:t> and Roadmap to Careers at the end of the lesson, slides 29-30). </a:t>
            </a:r>
          </a:p>
          <a:p>
            <a:r>
              <a:rPr lang="en-US" dirty="0"/>
              <a:t>3. PSAT 8/9 scores are indicators of ability to succeed in two Advanced Placement® courses (for ninth-grade students). Students can find the AP® courses in which they are likely to succeed in the online reporting system (more information about the online reporting portal begins on slide 8). </a:t>
            </a:r>
          </a:p>
          <a:p>
            <a:r>
              <a:rPr lang="en-US" dirty="0"/>
              <a:t>4. If students opt in to Student Search Service® , they will begin to receive information about admission and financial aid from colleges that also participate in the program.</a:t>
            </a:r>
          </a:p>
          <a:p>
            <a:endParaRPr lang="en-US" dirty="0"/>
          </a:p>
        </p:txBody>
      </p:sp>
      <p:sp>
        <p:nvSpPr>
          <p:cNvPr id="4" name="Slide Number Placeholder 3"/>
          <p:cNvSpPr>
            <a:spLocks noGrp="1"/>
          </p:cNvSpPr>
          <p:nvPr>
            <p:ph type="sldNum" sz="quarter" idx="5"/>
          </p:nvPr>
        </p:nvSpPr>
        <p:spPr/>
        <p:txBody>
          <a:bodyPr/>
          <a:lstStyle/>
          <a:p>
            <a:pPr defTabSz="931774">
              <a:defRPr/>
            </a:pPr>
            <a:fld id="{5F3EC56D-A4BA-4A41-B0DB-BC0A1EBC2E62}" type="slidenum">
              <a:rPr lang="en-US">
                <a:solidFill>
                  <a:prstClr val="black"/>
                </a:solidFill>
              </a:rPr>
              <a:pPr defTabSz="931774">
                <a:defRPr/>
              </a:pPr>
              <a:t>4</a:t>
            </a:fld>
            <a:endParaRPr lang="en-US" dirty="0">
              <a:solidFill>
                <a:prstClr val="black"/>
              </a:solidFill>
            </a:endParaRPr>
          </a:p>
        </p:txBody>
      </p:sp>
    </p:spTree>
    <p:extLst>
      <p:ext uri="{BB962C8B-B14F-4D97-AF65-F5344CB8AC3E}">
        <p14:creationId xmlns:p14="http://schemas.microsoft.com/office/powerpoint/2010/main" val="200010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provides a review of the paper score report that students receive from the school. </a:t>
            </a:r>
          </a:p>
          <a:p>
            <a:endParaRPr lang="en-US" dirty="0"/>
          </a:p>
        </p:txBody>
      </p:sp>
      <p:sp>
        <p:nvSpPr>
          <p:cNvPr id="4" name="Slide Number Placeholder 3"/>
          <p:cNvSpPr>
            <a:spLocks noGrp="1"/>
          </p:cNvSpPr>
          <p:nvPr>
            <p:ph type="sldNum" sz="quarter" idx="10"/>
          </p:nvPr>
        </p:nvSpPr>
        <p:spPr/>
        <p:txBody>
          <a:bodyPr/>
          <a:lstStyle/>
          <a:p>
            <a:fld id="{5F3EC56D-A4BA-4A41-B0DB-BC0A1EBC2E62}" type="slidenum">
              <a:rPr lang="en-US" smtClean="0"/>
              <a:pPr/>
              <a:t>5</a:t>
            </a:fld>
            <a:endParaRPr lang="en-US" dirty="0"/>
          </a:p>
        </p:txBody>
      </p:sp>
    </p:spTree>
    <p:extLst>
      <p:ext uri="{BB962C8B-B14F-4D97-AF65-F5344CB8AC3E}">
        <p14:creationId xmlns:p14="http://schemas.microsoft.com/office/powerpoint/2010/main" val="2946830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find “Your Total Score” in the center of the score report. Total scores are based on a scale of 240 to 1440 on the PSAT 8/9. Inform students that this is the score they would likely receive on the SAT had they taken the SAT on the same day they took the PSAT 8/9. The SAT total score ranges from 400 to 1600. Ask students to consider whether they would be satisfied with this SAT score if they are were using it to apply for college. </a:t>
            </a:r>
          </a:p>
          <a:p>
            <a:endParaRPr lang="en-US" dirty="0"/>
          </a:p>
          <a:p>
            <a:r>
              <a:rPr lang="en-US" dirty="0"/>
              <a:t>Beneath “Your Total Score,” students will find their section scores. “Your Evidence-Based Reading and Writing Score” is on the left (460 on the slide), and is the scaled score they earned from the Reading Test and the Writing and Language Test combined. “Your Math Score,” to the right of the total score (440 on the slide), is the scaled score they earned from taking the Math Test. Both of these section scores are on a scale of 120 to 720 on PSAT 8/9, and are added together to get the total score. On SAT, the range for these section scores is 200 to 800. </a:t>
            </a:r>
          </a:p>
          <a:p>
            <a:endParaRPr lang="en-US" dirty="0"/>
          </a:p>
          <a:p>
            <a:r>
              <a:rPr lang="en-US" dirty="0"/>
              <a:t>Below the Evidence-Based Reading and Writing Score, and below the Math Score, students will see where their scores fell on a graph between 120 and 720. The colors on this graph represent the grade-level benchmark. Students who meet the grade-level benchmark are on track to meeting the college</a:t>
            </a:r>
            <a:r>
              <a:rPr lang="en-US" baseline="0" dirty="0"/>
              <a:t> and career readiness benchmark in the same subject on the SAT.  Students to meet the college and career readiness benchmark on the SAT </a:t>
            </a:r>
            <a:r>
              <a:rPr lang="en-US" dirty="0"/>
              <a:t>have a 75 percent likelihood of earning a C or better in an entry-level college course in the same subject area. For their section scores, if the score falls in the red area of the graphic, they “need to strengthen their skills,” meaning they are more than one year below the grade-level benchmark. If the score falls in the yellow part of the graphic, they are “approaching benchmark,” or below the grade-level benchmark by one year or less. If the score falls in the green area of the graphic, they have met or exceeded the benchmark.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6</a:t>
            </a:fld>
            <a:endParaRPr lang="en-US" dirty="0"/>
          </a:p>
        </p:txBody>
      </p:sp>
    </p:spTree>
    <p:extLst>
      <p:ext uri="{BB962C8B-B14F-4D97-AF65-F5344CB8AC3E}">
        <p14:creationId xmlns:p14="http://schemas.microsoft.com/office/powerpoint/2010/main" val="2210239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Immediately under each of the three scores, students are presented with their Nationally Representative Sample Percentile. This number is the percentile ranking for a student if ALL U.S. students, in their same grade, took the test. (It is a norm-referenced group of all U.S. students in their grade, regardless of whether they typically take the PSAT 8/9, derived via a weighted research study sample.) From the example on the slide, the student can read that, at the score of 900, he or she performed better than 55 percent of students nationally. Help students find and understand their Nationally Representative Sample Percentile for both section scores and the total score. </a:t>
            </a:r>
          </a:p>
          <a:p>
            <a:endParaRPr lang="en-US" dirty="0"/>
          </a:p>
          <a:p>
            <a:r>
              <a:rPr lang="en-US" dirty="0"/>
              <a:t>Percentiles and benchmarks are provided for eighth and ninth grades on the PSAT 8/9. If a student is a grade ahead or behind, then he or she is compared to the nearest grade level. For example a seventh-grader will be compared to eighth-grade benchmarks.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7</a:t>
            </a:fld>
            <a:endParaRPr lang="en-US" dirty="0"/>
          </a:p>
        </p:txBody>
      </p:sp>
    </p:spTree>
    <p:extLst>
      <p:ext uri="{BB962C8B-B14F-4D97-AF65-F5344CB8AC3E}">
        <p14:creationId xmlns:p14="http://schemas.microsoft.com/office/powerpoint/2010/main" val="2886976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page of the report encourages students to go to their online report where they can find Advanced Placement course recommendations (9</a:t>
            </a:r>
            <a:r>
              <a:rPr lang="en-US" baseline="30000" dirty="0"/>
              <a:t>th</a:t>
            </a:r>
            <a:r>
              <a:rPr lang="en-US" dirty="0"/>
              <a:t> grade only), career search tools through Career Finder (more on slide 30), and college search information using </a:t>
            </a:r>
            <a:r>
              <a:rPr lang="en-US" dirty="0" err="1"/>
              <a:t>BigFuture</a:t>
            </a:r>
            <a:r>
              <a:rPr lang="en-US" dirty="0"/>
              <a:t> (more on slide 29).  In their online score reports, students can also look at their detailed scores, Skills Insight, and test questions (on disclosed forms).</a:t>
            </a:r>
          </a:p>
        </p:txBody>
      </p:sp>
      <p:sp>
        <p:nvSpPr>
          <p:cNvPr id="4" name="Slide Number Placeholder 3"/>
          <p:cNvSpPr>
            <a:spLocks noGrp="1"/>
          </p:cNvSpPr>
          <p:nvPr>
            <p:ph type="sldNum" sz="quarter" idx="5"/>
          </p:nvPr>
        </p:nvSpPr>
        <p:spPr/>
        <p:txBody>
          <a:bodyPr/>
          <a:lstStyle/>
          <a:p>
            <a:fld id="{5F3EC56D-A4BA-4A41-B0DB-BC0A1EBC2E62}" type="slidenum">
              <a:rPr lang="en-US" smtClean="0"/>
              <a:pPr/>
              <a:t>8</a:t>
            </a:fld>
            <a:endParaRPr lang="en-US" dirty="0"/>
          </a:p>
        </p:txBody>
      </p:sp>
    </p:spTree>
    <p:extLst>
      <p:ext uri="{BB962C8B-B14F-4D97-AF65-F5344CB8AC3E}">
        <p14:creationId xmlns:p14="http://schemas.microsoft.com/office/powerpoint/2010/main" val="3912482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Question-level feedback allows students to understand how many and which questions they answered correctly, incorrectly, and omitted. The last page of the report explains the total number of questions for each test, the number of correct and incorrect answers the student chose, and the number of omitted answers.  If students have many omitted answers, remind them that there is no penalty for guessing and they should give their best answer for each question.</a:t>
            </a:r>
          </a:p>
          <a:p>
            <a:endParaRPr lang="en-US" dirty="0"/>
          </a:p>
          <a:p>
            <a:r>
              <a:rPr lang="en-US" dirty="0"/>
              <a:t>The difficulty level of each question is also provided. Questions are reported as easy, medium, and hard; this level is determined by the College Board based on overall performance for each question. Students can see which easy questions they missed by looking for questions shaded in beige.  If students have taken a disclosed form of the assessment, they can access their scores online and read the actual text of the questions and get answer explanations.</a:t>
            </a:r>
          </a:p>
          <a:p>
            <a:endParaRPr lang="en-US" dirty="0"/>
          </a:p>
          <a:p>
            <a:r>
              <a:rPr lang="en-US" dirty="0"/>
              <a:t>Ask students to write down the areas in which they can improve their skills (from the right side of the score), and then think about and commit to ways to work on those skills. Their plans might include practicing on Official SAT Practice on Khan Academy or asking for help from a teacher. It might be assignments that teachers provide in their classes. It is helpful for the students to develop plans for skill development as they review their scores with their teachers. </a:t>
            </a:r>
          </a:p>
        </p:txBody>
      </p:sp>
      <p:sp>
        <p:nvSpPr>
          <p:cNvPr id="4" name="Slide Number Placeholder 3"/>
          <p:cNvSpPr>
            <a:spLocks noGrp="1"/>
          </p:cNvSpPr>
          <p:nvPr>
            <p:ph type="sldNum" sz="quarter" idx="10"/>
          </p:nvPr>
        </p:nvSpPr>
        <p:spPr/>
        <p:txBody>
          <a:bodyPr/>
          <a:lstStyle/>
          <a:p>
            <a:pPr defTabSz="931774">
              <a:defRPr/>
            </a:pPr>
            <a:fld id="{5F3EC56D-A4BA-4A41-B0DB-BC0A1EBC2E62}" type="slidenum">
              <a:rPr lang="en-US">
                <a:solidFill>
                  <a:prstClr val="black"/>
                </a:solidFill>
              </a:rPr>
              <a:pPr defTabSz="931774">
                <a:defRPr/>
              </a:pPr>
              <a:t>9</a:t>
            </a:fld>
            <a:endParaRPr lang="en-US" dirty="0">
              <a:solidFill>
                <a:prstClr val="black"/>
              </a:solidFill>
            </a:endParaRPr>
          </a:p>
        </p:txBody>
      </p:sp>
    </p:spTree>
    <p:extLst>
      <p:ext uri="{BB962C8B-B14F-4D97-AF65-F5344CB8AC3E}">
        <p14:creationId xmlns:p14="http://schemas.microsoft.com/office/powerpoint/2010/main" val="949574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4.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4.xml"/><Relationship Id="rId1"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4.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4.xml"/><Relationship Id="rId1"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4.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1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Master" Target="../slideMasters/slideMaster4.xml"/><Relationship Id="rId1" Type="http://schemas.openxmlformats.org/officeDocument/2006/relationships/tags" Target="../tags/tag1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Title Slide with Image — 0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9" y="0"/>
            <a:ext cx="12180721" cy="6857999"/>
          </a:xfrm>
          <a:prstGeom prst="rect">
            <a:avLst/>
          </a:prstGeom>
        </p:spPr>
      </p:pic>
      <p:sp>
        <p:nvSpPr>
          <p:cNvPr id="8" name="Title 7"/>
          <p:cNvSpPr>
            <a:spLocks noGrp="1"/>
          </p:cNvSpPr>
          <p:nvPr>
            <p:ph type="title" hasCustomPrompt="1"/>
          </p:nvPr>
        </p:nvSpPr>
        <p:spPr>
          <a:xfrm>
            <a:off x="453059" y="617802"/>
            <a:ext cx="4471173" cy="1301895"/>
          </a:xfrm>
        </p:spPr>
        <p:txBody>
          <a:bodyPr wrap="square" lIns="0" tIns="137160" rIns="0" bIns="0" anchor="t" anchorCtr="0">
            <a:spAutoFit/>
          </a:bodyPr>
          <a:lstStyle>
            <a:lvl1pPr>
              <a:defRPr sz="4200">
                <a:solidFill>
                  <a:schemeClr val="tx1"/>
                </a:solidFill>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i="0" dirty="0">
              <a:solidFill>
                <a:schemeClr val="accent3"/>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453286" y="1924842"/>
            <a:ext cx="4471173" cy="1061829"/>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22" name="Text Placeholder 21"/>
          <p:cNvSpPr>
            <a:spLocks noGrp="1"/>
          </p:cNvSpPr>
          <p:nvPr>
            <p:ph type="body" sz="quarter" idx="12" hasCustomPrompt="1"/>
          </p:nvPr>
        </p:nvSpPr>
        <p:spPr>
          <a:xfrm>
            <a:off x="464773" y="5568492"/>
            <a:ext cx="4579530" cy="166199"/>
          </a:xfrm>
        </p:spPr>
        <p:txBody>
          <a:bodyPr wrap="square" lIns="0" tIns="0" rIns="0" bIns="0" anchor="b" anchorCtr="0">
            <a:spAutoFit/>
          </a:bodyPr>
          <a:lstStyle>
            <a:lvl1pPr marL="0" indent="0">
              <a:buNone/>
              <a:defRPr sz="12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sp>
        <p:nvSpPr>
          <p:cNvPr id="2" name="Rectangle 1"/>
          <p:cNvSpPr/>
          <p:nvPr userDrawn="1"/>
        </p:nvSpPr>
        <p:spPr>
          <a:xfrm>
            <a:off x="269401" y="5913562"/>
            <a:ext cx="2501581" cy="65421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64773" y="5993907"/>
            <a:ext cx="2703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6280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66611" y="2420935"/>
            <a:ext cx="3741179" cy="3507166"/>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3"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39679542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53050310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66611" y="2420935"/>
            <a:ext cx="3741179" cy="3507166"/>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3"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129152207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dirty="0">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endParaRPr lang="en-US" dirty="0"/>
          </a:p>
        </p:txBody>
      </p:sp>
      <p:sp>
        <p:nvSpPr>
          <p:cNvPr id="18" name="Freeform 17"/>
          <p:cNvSpPr/>
          <p:nvPr/>
        </p:nvSpPr>
        <p:spPr>
          <a:xfrm>
            <a:off x="6067374" y="347530"/>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Insert Date Here</a:t>
            </a:r>
          </a:p>
        </p:txBody>
      </p:sp>
      <p:sp>
        <p:nvSpPr>
          <p:cNvPr id="47" name="Picture Placeholder 46"/>
          <p:cNvSpPr>
            <a:spLocks noGrp="1" noChangeAspect="1"/>
          </p:cNvSpPr>
          <p:nvPr>
            <p:ph type="pic" sz="quarter" idx="12" hasCustomPrompt="1"/>
          </p:nvPr>
        </p:nvSpPr>
        <p:spPr>
          <a:xfrm>
            <a:off x="6067374"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dirty="0"/>
              <a:t>Insert Brand Approved Picture for Cover</a:t>
            </a:r>
            <a:br>
              <a:rPr lang="en-US" dirty="0"/>
            </a:br>
            <a:r>
              <a:rPr lang="en-US" dirty="0"/>
              <a:t>(Square Pictures only)</a:t>
            </a:r>
          </a:p>
        </p:txBody>
      </p:sp>
      <p:sp>
        <p:nvSpPr>
          <p:cNvPr id="11" name="Text Placeholder 5"/>
          <p:cNvSpPr>
            <a:spLocks noGrp="1"/>
          </p:cNvSpPr>
          <p:nvPr>
            <p:ph type="body" sz="quarter" idx="13" hasCustomPrompt="1"/>
          </p:nvPr>
        </p:nvSpPr>
        <p:spPr>
          <a:xfrm>
            <a:off x="886252" y="892293"/>
            <a:ext cx="4251902" cy="429568"/>
          </a:xfrm>
        </p:spPr>
        <p:txBody>
          <a:bodyPr>
            <a:noAutofit/>
          </a:bodyPr>
          <a:lstStyle>
            <a:lvl1pPr marL="0" indent="0">
              <a:buNone/>
              <a:defRPr lang="en-US" sz="1519" b="0" i="0" smtClean="0">
                <a:solidFill>
                  <a:schemeClr val="tx2"/>
                </a:solidFill>
                <a:effectLst/>
              </a:defRPr>
            </a:lvl1pPr>
          </a:lstStyle>
          <a:p>
            <a:pPr lvl="0"/>
            <a:r>
              <a:rPr lang="en-US" b="0" i="0" dirty="0">
                <a:solidFill>
                  <a:srgbClr val="202124"/>
                </a:solidFill>
                <a:effectLst/>
                <a:latin typeface="Roboto" panose="02000000000000000000" pitchFamily="2" charset="0"/>
              </a:rPr>
              <a:t>Copy, paste and align top left of chosen program logo to this placeholder</a:t>
            </a:r>
            <a:endParaRPr lang="en-US" dirty="0"/>
          </a:p>
        </p:txBody>
      </p:sp>
    </p:spTree>
    <p:custDataLst>
      <p:tags r:id="rId1"/>
    </p:custDataLst>
    <p:extLst>
      <p:ext uri="{BB962C8B-B14F-4D97-AF65-F5344CB8AC3E}">
        <p14:creationId xmlns:p14="http://schemas.microsoft.com/office/powerpoint/2010/main" val="1783126267"/>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dirty="0">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dirty="0"/>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dirty="0"/>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Add presenter</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custDataLst>
      <p:tags r:id="rId1"/>
    </p:custDataLst>
    <p:extLst>
      <p:ext uri="{BB962C8B-B14F-4D97-AF65-F5344CB8AC3E}">
        <p14:creationId xmlns:p14="http://schemas.microsoft.com/office/powerpoint/2010/main" val="78865496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custDataLst>
      <p:tags r:id="rId1"/>
    </p:custDataLst>
    <p:extLst>
      <p:ext uri="{BB962C8B-B14F-4D97-AF65-F5344CB8AC3E}">
        <p14:creationId xmlns:p14="http://schemas.microsoft.com/office/powerpoint/2010/main" val="921075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0"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dirty="0"/>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95879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with a sl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89134332"/>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28954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14600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Image">
    <p:spTree>
      <p:nvGrpSpPr>
        <p:cNvPr id="1" name=""/>
        <p:cNvGrpSpPr/>
        <p:nvPr/>
      </p:nvGrpSpPr>
      <p:grpSpPr>
        <a:xfrm>
          <a:off x="0" y="0"/>
          <a:ext cx="0" cy="0"/>
          <a:chOff x="0" y="0"/>
          <a:chExt cx="0" cy="0"/>
        </a:xfrm>
      </p:grpSpPr>
      <p:sp>
        <p:nvSpPr>
          <p:cNvPr id="3" name="Rectangle 2"/>
          <p:cNvSpPr/>
          <p:nvPr userDrawn="1"/>
        </p:nvSpPr>
        <p:spPr>
          <a:xfrm>
            <a:off x="359229" y="248194"/>
            <a:ext cx="6244045" cy="634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9" y="0"/>
            <a:ext cx="12180721" cy="6857999"/>
          </a:xfrm>
          <a:prstGeom prst="rect">
            <a:avLst/>
          </a:prstGeom>
        </p:spPr>
      </p:pic>
      <p:sp>
        <p:nvSpPr>
          <p:cNvPr id="8" name="Title 7"/>
          <p:cNvSpPr>
            <a:spLocks noGrp="1"/>
          </p:cNvSpPr>
          <p:nvPr>
            <p:ph type="title" hasCustomPrompt="1"/>
          </p:nvPr>
        </p:nvSpPr>
        <p:spPr>
          <a:xfrm>
            <a:off x="1452549" y="1929788"/>
            <a:ext cx="3733800" cy="1301895"/>
          </a:xfrm>
        </p:spPr>
        <p:txBody>
          <a:bodyPr lIns="0" tIns="137160" rIns="0" bIns="0" anchor="t" anchorCtr="0">
            <a:spAutoFit/>
          </a:bodyPr>
          <a:lstStyle>
            <a:lvl1pPr>
              <a:defRPr sz="4200">
                <a:solidFill>
                  <a:schemeClr val="tx1"/>
                </a:solidFill>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i="0" dirty="0">
              <a:solidFill>
                <a:schemeClr val="accent3"/>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1452776" y="3236828"/>
            <a:ext cx="3733800" cy="1061829"/>
          </a:xfrm>
        </p:spPr>
        <p:txBody>
          <a:bodyPr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22" name="Text Placeholder 21"/>
          <p:cNvSpPr>
            <a:spLocks noGrp="1"/>
          </p:cNvSpPr>
          <p:nvPr>
            <p:ph type="body" sz="quarter" idx="12" hasCustomPrompt="1"/>
          </p:nvPr>
        </p:nvSpPr>
        <p:spPr>
          <a:xfrm>
            <a:off x="1458686" y="4995272"/>
            <a:ext cx="3824287" cy="166199"/>
          </a:xfrm>
        </p:spPr>
        <p:txBody>
          <a:bodyPr lIns="0" tIns="0" rIns="0" bIns="0" anchor="b" anchorCtr="0">
            <a:spAutoFit/>
          </a:bodyPr>
          <a:lstStyle>
            <a:lvl1pPr marL="0" indent="0">
              <a:buNone/>
              <a:defRPr sz="12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spTree>
    <p:extLst>
      <p:ext uri="{BB962C8B-B14F-4D97-AF65-F5344CB8AC3E}">
        <p14:creationId xmlns:p14="http://schemas.microsoft.com/office/powerpoint/2010/main" val="147972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3"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0"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3" name="Straight Connector 22"/>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custDataLst>
      <p:tags r:id="rId1"/>
    </p:custDataLst>
    <p:extLst>
      <p:ext uri="{BB962C8B-B14F-4D97-AF65-F5344CB8AC3E}">
        <p14:creationId xmlns:p14="http://schemas.microsoft.com/office/powerpoint/2010/main" val="1419437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12" name="Rectangle 11"/>
          <p:cNvSpPr/>
          <p:nvPr/>
        </p:nvSpPr>
        <p:spPr>
          <a:xfrm>
            <a:off x="6563333" y="0"/>
            <a:ext cx="5628667"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6"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9" name="Straight Connector 28"/>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15239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dirty="0"/>
              <a:t>Insert Full Background Photo Photo To Highlight a Key Message</a:t>
            </a:r>
          </a:p>
        </p:txBody>
      </p:sp>
      <p:sp>
        <p:nvSpPr>
          <p:cNvPr id="5" name="Slide title"/>
          <p:cNvSpPr>
            <a:spLocks noGrp="1" noChangeArrowheads="1"/>
          </p:cNvSpPr>
          <p:nvPr>
            <p:ph type="title" hasCustomPrompt="1"/>
          </p:nvPr>
        </p:nvSpPr>
        <p:spPr bwMode="gray">
          <a:xfrm>
            <a:off x="749371" y="699913"/>
            <a:ext cx="5819868" cy="391852"/>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a:solidFill>
                  <a:schemeClr val="tx2"/>
                </a:solidFill>
              </a:defRPr>
            </a:lvl1pPr>
          </a:lstStyle>
          <a:p>
            <a:pPr lvl="0"/>
            <a:r>
              <a:rPr lang="en-CA" noProof="1"/>
              <a:t>This is a title</a:t>
            </a:r>
          </a:p>
        </p:txBody>
      </p:sp>
      <p:cxnSp>
        <p:nvCxnSpPr>
          <p:cNvPr id="6" name="Straight Connector 5"/>
          <p:cNvCxnSpPr/>
          <p:nvPr userDrawn="1"/>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91392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72305" y="175390"/>
            <a:ext cx="11847391" cy="6507219"/>
          </a:xfrm>
          <a:prstGeom prst="rect">
            <a:avLst/>
          </a:prstGeom>
          <a:solidFill>
            <a:schemeClr val="accent3">
              <a:alpha val="67000"/>
            </a:schemeClr>
          </a:solidFill>
        </p:spPr>
        <p:txBody>
          <a:bodyPr lIns="1920240" tIns="182880" rIns="1920240" bIns="182880" anchor="ctr" anchorCtr="0">
            <a:noAutofit/>
          </a:bodyPr>
          <a:lstStyle>
            <a:lvl1pPr algn="ctr">
              <a:defRPr sz="3038" b="0">
                <a:solidFill>
                  <a:schemeClr val="tx2"/>
                </a:solidFill>
              </a:defRPr>
            </a:lvl1pPr>
          </a:lstStyle>
          <a:p>
            <a:r>
              <a:rPr lang="en-US" dirty="0"/>
              <a:t>This is a sample quote to draw help make a point based on what people are saying</a:t>
            </a:r>
            <a:br>
              <a:rPr lang="en-US" dirty="0"/>
            </a:br>
            <a:r>
              <a:rPr lang="en-US" dirty="0"/>
              <a:t>(Use Format Background to Change Picture)</a:t>
            </a:r>
          </a:p>
        </p:txBody>
      </p:sp>
      <p:sp>
        <p:nvSpPr>
          <p:cNvPr id="6"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dirty="0">
                <a:solidFill>
                  <a:schemeClr val="tx2"/>
                </a:solidFill>
              </a:rPr>
              <a:t>Brianna Sullivan</a:t>
            </a:r>
          </a:p>
        </p:txBody>
      </p:sp>
      <p:sp>
        <p:nvSpPr>
          <p:cNvPr id="4" name="Freeform 3">
            <a:extLst>
              <a:ext uri="{FF2B5EF4-FFF2-40B4-BE49-F238E27FC236}">
                <a16:creationId xmlns:a16="http://schemas.microsoft.com/office/drawing/2014/main" id="{8E8A6A2C-8C88-3241-8B6A-AC170FE03852}"/>
              </a:ext>
            </a:extLst>
          </p:cNvPr>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dirty="0">
              <a:solidFill>
                <a:schemeClr val="tx2"/>
              </a:solidFill>
              <a:latin typeface="+mj-lt"/>
            </a:endParaRPr>
          </a:p>
        </p:txBody>
      </p:sp>
    </p:spTree>
    <p:custDataLst>
      <p:tags r:id="rId1"/>
    </p:custDataLst>
    <p:extLst>
      <p:ext uri="{BB962C8B-B14F-4D97-AF65-F5344CB8AC3E}">
        <p14:creationId xmlns:p14="http://schemas.microsoft.com/office/powerpoint/2010/main" val="2473712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7" b="0">
                <a:solidFill>
                  <a:schemeClr val="tx2"/>
                </a:solidFill>
              </a:defRPr>
            </a:lvl1pPr>
          </a:lstStyle>
          <a:p>
            <a:r>
              <a:rPr lang="en-US" dirty="0"/>
              <a:t>This is a sample quote to draw help make a point based on what people are saying</a:t>
            </a:r>
          </a:p>
        </p:txBody>
      </p:sp>
      <p:grpSp>
        <p:nvGrpSpPr>
          <p:cNvPr id="35" name="Group 34"/>
          <p:cNvGrpSpPr/>
          <p:nvPr/>
        </p:nvGrpSpPr>
        <p:grpSpPr>
          <a:xfrm>
            <a:off x="1489823"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grpSp>
        <p:nvGrpSpPr>
          <p:cNvPr id="19" name="Group 18"/>
          <p:cNvGrpSpPr/>
          <p:nvPr/>
        </p:nvGrpSpPr>
        <p:grpSpPr>
          <a:xfrm rot="10800000">
            <a:off x="9226823"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sp>
        <p:nvSpPr>
          <p:cNvPr id="28"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dirty="0">
                <a:solidFill>
                  <a:schemeClr val="tx2"/>
                </a:solidFill>
              </a:rPr>
              <a:t>Brianna Sullivan</a:t>
            </a:r>
          </a:p>
        </p:txBody>
      </p:sp>
      <p:sp>
        <p:nvSpPr>
          <p:cNvPr id="27" name="Freeform 26"/>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dirty="0">
              <a:solidFill>
                <a:schemeClr val="tx2"/>
              </a:solidFill>
              <a:latin typeface="+mj-lt"/>
            </a:endParaRPr>
          </a:p>
        </p:txBody>
      </p:sp>
    </p:spTree>
    <p:custDataLst>
      <p:tags r:id="rId1"/>
    </p:custDataLst>
    <p:extLst>
      <p:ext uri="{BB962C8B-B14F-4D97-AF65-F5344CB8AC3E}">
        <p14:creationId xmlns:p14="http://schemas.microsoft.com/office/powerpoint/2010/main" val="365890179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8" y="2952883"/>
            <a:ext cx="4556067" cy="589709"/>
          </a:xfrm>
          <a:prstGeom prst="rect">
            <a:avLst/>
          </a:prstGeom>
        </p:spPr>
        <p:txBody>
          <a:bodyPr lIns="0" tIns="45720" rIns="0" bIns="45720" anchor="ctr" anchorCtr="0">
            <a:noAutofit/>
          </a:bodyPr>
          <a:lstStyle>
            <a:lvl1pPr algn="ctr">
              <a:defRPr sz="5696" b="0">
                <a:solidFill>
                  <a:schemeClr val="accent2"/>
                </a:solidFill>
              </a:defRPr>
            </a:lvl1pPr>
          </a:lstStyle>
          <a:p>
            <a:r>
              <a:rPr lang="en-US" dirty="0"/>
              <a:t>Thank you</a:t>
            </a:r>
          </a:p>
        </p:txBody>
      </p:sp>
      <p:pic>
        <p:nvPicPr>
          <p:cNvPr id="10" name="Picture 9"/>
          <p:cNvPicPr>
            <a:picLocks noChangeAspect="1"/>
          </p:cNvPicPr>
          <p:nvPr/>
        </p:nvPicPr>
        <p:blipFill>
          <a:blip r:embed="rId3"/>
          <a:stretch>
            <a:fillRect/>
          </a:stretch>
        </p:blipFill>
        <p:spPr>
          <a:xfrm>
            <a:off x="5198824" y="5907150"/>
            <a:ext cx="1794353" cy="322067"/>
          </a:xfrm>
          <a:prstGeom prst="rect">
            <a:avLst/>
          </a:prstGeom>
        </p:spPr>
      </p:pic>
    </p:spTree>
    <p:custDataLst>
      <p:tags r:id="rId1"/>
    </p:custDataLst>
    <p:extLst>
      <p:ext uri="{BB962C8B-B14F-4D97-AF65-F5344CB8AC3E}">
        <p14:creationId xmlns:p14="http://schemas.microsoft.com/office/powerpoint/2010/main" val="4187997503"/>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223231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 0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9" y="1785"/>
            <a:ext cx="12180721" cy="6854429"/>
          </a:xfrm>
          <a:prstGeom prst="rect">
            <a:avLst/>
          </a:prstGeom>
        </p:spPr>
      </p:pic>
      <p:sp>
        <p:nvSpPr>
          <p:cNvPr id="8" name="Title 7"/>
          <p:cNvSpPr>
            <a:spLocks noGrp="1"/>
          </p:cNvSpPr>
          <p:nvPr>
            <p:ph type="title" hasCustomPrompt="1"/>
          </p:nvPr>
        </p:nvSpPr>
        <p:spPr>
          <a:xfrm>
            <a:off x="458635" y="617802"/>
            <a:ext cx="4471173" cy="1301895"/>
          </a:xfrm>
        </p:spPr>
        <p:txBody>
          <a:bodyPr wrap="square" lIns="0" tIns="137160" rIns="0" bIns="0" anchor="t" anchorCtr="0">
            <a:spAutoFit/>
          </a:bodyPr>
          <a:lstStyle>
            <a:lvl1pPr>
              <a:defRPr sz="4200">
                <a:solidFill>
                  <a:schemeClr val="tx1"/>
                </a:solidFill>
              </a:defRPr>
            </a:lvl1pPr>
          </a:lstStyle>
          <a:p>
            <a:r>
              <a:rPr lang="en-US" dirty="0"/>
              <a:t>Thank</a:t>
            </a:r>
            <a:br>
              <a:rPr lang="en-US" dirty="0"/>
            </a:br>
            <a:r>
              <a:rPr lang="en-US" dirty="0"/>
              <a:t>You.</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i="0" dirty="0">
              <a:solidFill>
                <a:schemeClr val="accent3"/>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458862" y="1924842"/>
            <a:ext cx="4471173" cy="784830"/>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Additional information if necessary.</a:t>
            </a:r>
          </a:p>
        </p:txBody>
      </p:sp>
    </p:spTree>
    <p:extLst>
      <p:ext uri="{BB962C8B-B14F-4D97-AF65-F5344CB8AC3E}">
        <p14:creationId xmlns:p14="http://schemas.microsoft.com/office/powerpoint/2010/main" val="640293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990308" y="6193618"/>
            <a:ext cx="2743200" cy="365125"/>
          </a:xfrm>
          <a:prstGeom prst="rect">
            <a:avLst/>
          </a:prstGeom>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7" name="Content Placeholder 2"/>
          <p:cNvSpPr>
            <a:spLocks noGrp="1"/>
          </p:cNvSpPr>
          <p:nvPr>
            <p:ph idx="14"/>
          </p:nvPr>
        </p:nvSpPr>
        <p:spPr>
          <a:xfrm>
            <a:off x="466611" y="2420935"/>
            <a:ext cx="3741179" cy="3507166"/>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332792636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Title Slide — 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5"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1"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Verdana" charset="0"/>
                <a:ea typeface="Verdana" charset="0"/>
                <a:cs typeface="Verdana" charset="0"/>
              </a:defRPr>
            </a:lvl1pPr>
          </a:lstStyle>
          <a:p>
            <a:r>
              <a:rPr lang="en-US" dirty="0"/>
              <a:t>Divider, call-out, etc.</a:t>
            </a:r>
          </a:p>
        </p:txBody>
      </p:sp>
      <p:sp>
        <p:nvSpPr>
          <p:cNvPr id="12" name="Text Placeholder 16"/>
          <p:cNvSpPr>
            <a:spLocks noGrp="1"/>
          </p:cNvSpPr>
          <p:nvPr>
            <p:ph type="body" sz="quarter" idx="10" hasCustomPrompt="1"/>
          </p:nvPr>
        </p:nvSpPr>
        <p:spPr>
          <a:xfrm>
            <a:off x="1309084" y="3347862"/>
            <a:ext cx="4001193" cy="1061829"/>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Verdana" charset="0"/>
                <a:ea typeface="Verdana" charset="0"/>
                <a:cs typeface="Verdan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4" name="Rectangle 13"/>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Arial" charset="0"/>
            </a:endParaRPr>
          </a:p>
        </p:txBody>
      </p:sp>
    </p:spTree>
    <p:extLst>
      <p:ext uri="{BB962C8B-B14F-4D97-AF65-F5344CB8AC3E}">
        <p14:creationId xmlns:p14="http://schemas.microsoft.com/office/powerpoint/2010/main" val="136680377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Title Slide — 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5"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1"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Verdana" charset="0"/>
                <a:ea typeface="Verdana" charset="0"/>
                <a:cs typeface="Verdana" charset="0"/>
              </a:defRPr>
            </a:lvl1pPr>
          </a:lstStyle>
          <a:p>
            <a:r>
              <a:rPr lang="en-US" dirty="0"/>
              <a:t>Divider, call-out, etc.</a:t>
            </a:r>
          </a:p>
        </p:txBody>
      </p:sp>
      <p:sp>
        <p:nvSpPr>
          <p:cNvPr id="12" name="Text Placeholder 16"/>
          <p:cNvSpPr>
            <a:spLocks noGrp="1"/>
          </p:cNvSpPr>
          <p:nvPr>
            <p:ph type="body" sz="quarter" idx="10" hasCustomPrompt="1"/>
          </p:nvPr>
        </p:nvSpPr>
        <p:spPr>
          <a:xfrm>
            <a:off x="1309084" y="3347862"/>
            <a:ext cx="4001193" cy="1061829"/>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Verdana" charset="0"/>
                <a:ea typeface="Verdana" charset="0"/>
                <a:cs typeface="Verdan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4" name="Rectangle 13"/>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Arial" charset="0"/>
            </a:endParaRPr>
          </a:p>
        </p:txBody>
      </p:sp>
    </p:spTree>
    <p:extLst>
      <p:ext uri="{BB962C8B-B14F-4D97-AF65-F5344CB8AC3E}">
        <p14:creationId xmlns:p14="http://schemas.microsoft.com/office/powerpoint/2010/main" val="136924710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5" name="Text Placeholder 14"/>
          <p:cNvSpPr>
            <a:spLocks noGrp="1"/>
          </p:cNvSpPr>
          <p:nvPr>
            <p:ph type="body" sz="quarter" idx="13" hasCustomPrompt="1"/>
          </p:nvPr>
        </p:nvSpPr>
        <p:spPr>
          <a:xfrm>
            <a:off x="466725" y="1446928"/>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9"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39522786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7" name="Content Placeholder 2"/>
          <p:cNvSpPr>
            <a:spLocks noGrp="1"/>
          </p:cNvSpPr>
          <p:nvPr>
            <p:ph idx="14"/>
          </p:nvPr>
        </p:nvSpPr>
        <p:spPr>
          <a:xfrm>
            <a:off x="466611" y="2420935"/>
            <a:ext cx="3741179" cy="3507166"/>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71918544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2825239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9.xml"/><Relationship Id="rId7"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9.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ags" Target="../tags/tag3.xml"/><Relationship Id="rId2" Type="http://schemas.openxmlformats.org/officeDocument/2006/relationships/slideLayout" Target="../slideLayouts/slideLayout14.xml"/><Relationship Id="rId16" Type="http://schemas.openxmlformats.org/officeDocument/2006/relationships/tags" Target="../tags/tag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4.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467" y="0"/>
            <a:ext cx="12187065" cy="6857999"/>
          </a:xfrm>
          <a:prstGeom prst="rect">
            <a:avLst/>
          </a:prstGeom>
        </p:spPr>
      </p:pic>
    </p:spTree>
    <p:extLst>
      <p:ext uri="{BB962C8B-B14F-4D97-AF65-F5344CB8AC3E}">
        <p14:creationId xmlns:p14="http://schemas.microsoft.com/office/powerpoint/2010/main" val="1863325339"/>
      </p:ext>
    </p:extLst>
  </p:cSld>
  <p:clrMap bg1="lt1" tx1="dk1" bg2="lt2" tx2="dk2" accent1="accent1" accent2="accent2" accent3="accent3" accent4="accent4" accent5="accent5" accent6="accent6" hlink="hlink" folHlink="folHlink"/>
  <p:sldLayoutIdLst>
    <p:sldLayoutId id="2147483747" r:id="rId1"/>
    <p:sldLayoutId id="2147483674" r:id="rId2"/>
    <p:sldLayoutId id="2147483734" r:id="rId3"/>
    <p:sldLayoutId id="2147483807" r:id="rId4"/>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Verdana Regular"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315204"/>
      </p:ext>
    </p:extLst>
  </p:cSld>
  <p:clrMap bg1="lt1" tx1="dk1" bg2="lt2" tx2="dk2" accent1="accent1" accent2="accent2" accent3="accent3" accent4="accent4" accent5="accent5" accent6="accent6" hlink="hlink" folHlink="folHlink"/>
  <p:sldLayoutIdLst>
    <p:sldLayoutId id="2147483758" r:id="rId1"/>
    <p:sldLayoutId id="2147483763" r:id="rId2"/>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b="1" i="0">
                <a:solidFill>
                  <a:schemeClr val="tx1">
                    <a:tint val="75000"/>
                  </a:schemeClr>
                </a:solidFill>
                <a:latin typeface="Verdana Bold" charset="0"/>
                <a:ea typeface="Verdana Bold" charset="0"/>
                <a:cs typeface="Verdana Bold" charset="0"/>
              </a:defRPr>
            </a:lvl1pPr>
          </a:lstStyle>
          <a:p>
            <a:fld id="{017ED8CA-143E-8B40-B3C8-0174DDF149EE}" type="slidenum">
              <a:rPr lang="en-US" smtClean="0"/>
              <a:pPr/>
              <a:t>‹#›</a:t>
            </a:fld>
            <a:endParaRPr lang="en-US" dirty="0"/>
          </a:p>
        </p:txBody>
      </p:sp>
      <p:pic>
        <p:nvPicPr>
          <p:cNvPr id="4" name="Picture 3"/>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0793371"/>
      </p:ext>
    </p:extLst>
  </p:cSld>
  <p:clrMap bg1="lt1" tx1="dk1" bg2="lt2" tx2="dk2" accent1="accent1" accent2="accent2" accent3="accent3" accent4="accent4" accent5="accent5" accent6="accent6" hlink="hlink" folHlink="folHlink"/>
  <p:sldLayoutIdLst>
    <p:sldLayoutId id="2147483732" r:id="rId1"/>
    <p:sldLayoutId id="2147483736" r:id="rId2"/>
    <p:sldLayoutId id="2147483735" r:id="rId3"/>
    <p:sldLayoutId id="2147483737" r:id="rId4"/>
    <p:sldLayoutId id="2147483738" r:id="rId5"/>
    <p:sldLayoutId id="2147483739" r:id="rId6"/>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22"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17"/>
            </p:custDataLst>
          </p:nvPr>
        </p:nvSpPr>
        <p:spPr>
          <a:xfrm>
            <a:off x="356461" y="1213751"/>
            <a:ext cx="11302958" cy="4400141"/>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12" name="Straight Connector 11"/>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6"/>
    </p:custDataLst>
    <p:extLst>
      <p:ext uri="{BB962C8B-B14F-4D97-AF65-F5344CB8AC3E}">
        <p14:creationId xmlns:p14="http://schemas.microsoft.com/office/powerpoint/2010/main" val="425746637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Lst>
  <p:txStyles>
    <p:titleStyle>
      <a:lvl1pPr algn="l" defTabSz="931678" rtl="0" eaLnBrk="1" latinLnBrk="0" hangingPunct="1">
        <a:spcBef>
          <a:spcPct val="0"/>
        </a:spcBef>
        <a:buNone/>
        <a:defRPr sz="3418" kern="1200">
          <a:solidFill>
            <a:schemeClr val="tx1"/>
          </a:solidFill>
          <a:latin typeface="+mj-lt"/>
          <a:ea typeface="+mj-ea"/>
          <a:cs typeface="+mj-cs"/>
        </a:defRPr>
      </a:lvl1pPr>
    </p:titleStyle>
    <p:bodyStyle>
      <a:lvl1pPr marL="257727" marR="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tx1"/>
        </a:buClr>
        <a:buSzPts val="22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m4a"/><Relationship Id="rId7" Type="http://schemas.openxmlformats.org/officeDocument/2006/relationships/image" Target="../media/image14.png"/><Relationship Id="rId2" Type="http://schemas.microsoft.com/office/2007/relationships/media" Target="../media/media1.m4a"/><Relationship Id="rId1" Type="http://schemas.openxmlformats.org/officeDocument/2006/relationships/tags" Target="../tags/tag18.xml"/><Relationship Id="rId6" Type="http://schemas.openxmlformats.org/officeDocument/2006/relationships/image" Target="../media/image13.png"/><Relationship Id="rId5" Type="http://schemas.openxmlformats.org/officeDocument/2006/relationships/notesSlide" Target="../notesSlides/notesSlide1.xml"/><Relationship Id="rId4"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26.xml"/><Relationship Id="rId6" Type="http://schemas.openxmlformats.org/officeDocument/2006/relationships/image" Target="../media/image15.png"/><Relationship Id="rId5" Type="http://schemas.openxmlformats.org/officeDocument/2006/relationships/notesSlide" Target="../notesSlides/notesSlide10.xml"/><Relationship Id="rId4"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1.m4a"/><Relationship Id="rId7" Type="http://schemas.openxmlformats.org/officeDocument/2006/relationships/image" Target="../media/image22.png"/><Relationship Id="rId2" Type="http://schemas.microsoft.com/office/2007/relationships/media" Target="../media/media11.m4a"/><Relationship Id="rId1" Type="http://schemas.openxmlformats.org/officeDocument/2006/relationships/tags" Target="../tags/tag27.xml"/><Relationship Id="rId6" Type="http://schemas.openxmlformats.org/officeDocument/2006/relationships/hyperlink" Target="http://satpractice.org/" TargetMode="External"/><Relationship Id="rId5" Type="http://schemas.openxmlformats.org/officeDocument/2006/relationships/notesSlide" Target="../notesSlides/notesSlide11.xml"/><Relationship Id="rId4"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2.m4a"/><Relationship Id="rId7" Type="http://schemas.openxmlformats.org/officeDocument/2006/relationships/image" Target="../media/image23.jpeg"/><Relationship Id="rId2" Type="http://schemas.microsoft.com/office/2007/relationships/media" Target="../media/media12.m4a"/><Relationship Id="rId1" Type="http://schemas.openxmlformats.org/officeDocument/2006/relationships/tags" Target="../tags/tag28.xml"/><Relationship Id="rId6" Type="http://schemas.openxmlformats.org/officeDocument/2006/relationships/hyperlink" Target="https://youtu.be/D3vHhXMQPmE" TargetMode="External"/><Relationship Id="rId5" Type="http://schemas.openxmlformats.org/officeDocument/2006/relationships/notesSlide" Target="../notesSlides/notesSlide12.xml"/><Relationship Id="rId4"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3.m4a"/><Relationship Id="rId7" Type="http://schemas.openxmlformats.org/officeDocument/2006/relationships/image" Target="../media/image24.jpeg"/><Relationship Id="rId2" Type="http://schemas.microsoft.com/office/2007/relationships/media" Target="../media/media13.m4a"/><Relationship Id="rId1" Type="http://schemas.openxmlformats.org/officeDocument/2006/relationships/tags" Target="../tags/tag29.xml"/><Relationship Id="rId6" Type="http://schemas.openxmlformats.org/officeDocument/2006/relationships/hyperlink" Target="http://collegeboard.org/" TargetMode="External"/><Relationship Id="rId5" Type="http://schemas.openxmlformats.org/officeDocument/2006/relationships/notesSlide" Target="../notesSlides/notesSlide13.xml"/><Relationship Id="rId4"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15.png"/><Relationship Id="rId2" Type="http://schemas.microsoft.com/office/2007/relationships/media" Target="../media/media14.m4a"/><Relationship Id="rId1" Type="http://schemas.openxmlformats.org/officeDocument/2006/relationships/tags" Target="../tags/tag30.xml"/><Relationship Id="rId6" Type="http://schemas.openxmlformats.org/officeDocument/2006/relationships/image" Target="../media/image25.png"/><Relationship Id="rId5" Type="http://schemas.openxmlformats.org/officeDocument/2006/relationships/notesSlide" Target="../notesSlides/notesSlide14.xml"/><Relationship Id="rId4"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5.m4a"/><Relationship Id="rId7" Type="http://schemas.openxmlformats.org/officeDocument/2006/relationships/image" Target="../media/image27.png"/><Relationship Id="rId2" Type="http://schemas.microsoft.com/office/2007/relationships/media" Target="../media/media15.m4a"/><Relationship Id="rId1" Type="http://schemas.openxmlformats.org/officeDocument/2006/relationships/tags" Target="../tags/tag31.xml"/><Relationship Id="rId6" Type="http://schemas.openxmlformats.org/officeDocument/2006/relationships/image" Target="../media/image26.png"/><Relationship Id="rId5" Type="http://schemas.openxmlformats.org/officeDocument/2006/relationships/notesSlide" Target="../notesSlides/notesSlide15.xml"/><Relationship Id="rId4"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15.png"/><Relationship Id="rId2" Type="http://schemas.microsoft.com/office/2007/relationships/media" Target="../media/media16.m4a"/><Relationship Id="rId1" Type="http://schemas.openxmlformats.org/officeDocument/2006/relationships/tags" Target="../tags/tag32.xml"/><Relationship Id="rId6" Type="http://schemas.openxmlformats.org/officeDocument/2006/relationships/image" Target="../media/image28.png"/><Relationship Id="rId5" Type="http://schemas.openxmlformats.org/officeDocument/2006/relationships/notesSlide" Target="../notesSlides/notesSlide16.xml"/><Relationship Id="rId4"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15.png"/><Relationship Id="rId2" Type="http://schemas.microsoft.com/office/2007/relationships/media" Target="../media/media17.m4a"/><Relationship Id="rId1" Type="http://schemas.openxmlformats.org/officeDocument/2006/relationships/tags" Target="../tags/tag33.xml"/><Relationship Id="rId6" Type="http://schemas.openxmlformats.org/officeDocument/2006/relationships/image" Target="../media/image29.png"/><Relationship Id="rId5" Type="http://schemas.openxmlformats.org/officeDocument/2006/relationships/notesSlide" Target="../notesSlides/notesSlide17.xml"/><Relationship Id="rId4"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34.xml"/><Relationship Id="rId6" Type="http://schemas.openxmlformats.org/officeDocument/2006/relationships/image" Target="../media/image15.png"/><Relationship Id="rId5" Type="http://schemas.openxmlformats.org/officeDocument/2006/relationships/notesSlide" Target="../notesSlides/notesSlide18.xml"/><Relationship Id="rId4"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15.png"/><Relationship Id="rId2" Type="http://schemas.microsoft.com/office/2007/relationships/media" Target="../media/media19.m4a"/><Relationship Id="rId1" Type="http://schemas.openxmlformats.org/officeDocument/2006/relationships/tags" Target="../tags/tag35.xml"/><Relationship Id="rId6" Type="http://schemas.openxmlformats.org/officeDocument/2006/relationships/image" Target="../media/image30.png"/><Relationship Id="rId5" Type="http://schemas.openxmlformats.org/officeDocument/2006/relationships/notesSlide" Target="../notesSlides/notesSlide19.xml"/><Relationship Id="rId4"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9.xml"/><Relationship Id="rId6" Type="http://schemas.openxmlformats.org/officeDocument/2006/relationships/image" Target="../media/image15.png"/><Relationship Id="rId5" Type="http://schemas.openxmlformats.org/officeDocument/2006/relationships/notesSlide" Target="../notesSlides/notesSlide3.xml"/><Relationship Id="rId4"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5.png"/><Relationship Id="rId2" Type="http://schemas.microsoft.com/office/2007/relationships/media" Target="../media/media4.m4a"/><Relationship Id="rId1" Type="http://schemas.openxmlformats.org/officeDocument/2006/relationships/tags" Target="../tags/tag20.xml"/><Relationship Id="rId6" Type="http://schemas.openxmlformats.org/officeDocument/2006/relationships/image" Target="../media/image16.jpeg"/><Relationship Id="rId5" Type="http://schemas.openxmlformats.org/officeDocument/2006/relationships/notesSlide" Target="../notesSlides/notesSlide4.xml"/><Relationship Id="rId4"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1.xml"/><Relationship Id="rId6" Type="http://schemas.openxmlformats.org/officeDocument/2006/relationships/image" Target="../media/image15.png"/><Relationship Id="rId5" Type="http://schemas.openxmlformats.org/officeDocument/2006/relationships/notesSlide" Target="../notesSlides/notesSlide5.xml"/><Relationship Id="rId4"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6.m4a"/><Relationship Id="rId7" Type="http://schemas.openxmlformats.org/officeDocument/2006/relationships/image" Target="../media/image18.png"/><Relationship Id="rId2" Type="http://schemas.microsoft.com/office/2007/relationships/media" Target="../media/media6.m4a"/><Relationship Id="rId1" Type="http://schemas.openxmlformats.org/officeDocument/2006/relationships/tags" Target="../tags/tag22.xml"/><Relationship Id="rId6" Type="http://schemas.openxmlformats.org/officeDocument/2006/relationships/image" Target="../media/image17.png"/><Relationship Id="rId5" Type="http://schemas.openxmlformats.org/officeDocument/2006/relationships/notesSlide" Target="../notesSlides/notesSlide6.xml"/><Relationship Id="rId4" Type="http://schemas.openxmlformats.org/officeDocument/2006/relationships/slideLayout" Target="../slideLayouts/slideLayout15.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5.png"/><Relationship Id="rId2" Type="http://schemas.microsoft.com/office/2007/relationships/media" Target="../media/media7.m4a"/><Relationship Id="rId1" Type="http://schemas.openxmlformats.org/officeDocument/2006/relationships/tags" Target="../tags/tag23.xml"/><Relationship Id="rId6" Type="http://schemas.openxmlformats.org/officeDocument/2006/relationships/image" Target="../media/image18.png"/><Relationship Id="rId5" Type="http://schemas.openxmlformats.org/officeDocument/2006/relationships/notesSlide" Target="../notesSlides/notesSlide7.xml"/><Relationship Id="rId4"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5.png"/><Relationship Id="rId2" Type="http://schemas.microsoft.com/office/2007/relationships/media" Target="../media/media8.m4a"/><Relationship Id="rId1" Type="http://schemas.openxmlformats.org/officeDocument/2006/relationships/tags" Target="../tags/tag24.xml"/><Relationship Id="rId6" Type="http://schemas.openxmlformats.org/officeDocument/2006/relationships/image" Target="../media/image20.png"/><Relationship Id="rId5" Type="http://schemas.openxmlformats.org/officeDocument/2006/relationships/notesSlide" Target="../notesSlides/notesSlide8.xml"/><Relationship Id="rId4"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5.png"/><Relationship Id="rId2" Type="http://schemas.microsoft.com/office/2007/relationships/media" Target="../media/media9.m4a"/><Relationship Id="rId1" Type="http://schemas.openxmlformats.org/officeDocument/2006/relationships/tags" Target="../tags/tag25.xml"/><Relationship Id="rId6" Type="http://schemas.openxmlformats.org/officeDocument/2006/relationships/image" Target="../media/image21.png"/><Relationship Id="rId5" Type="http://schemas.openxmlformats.org/officeDocument/2006/relationships/notesSlide" Target="../notesSlides/notesSlide9.xml"/><Relationship Id="rId4"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ollege Board PSAT 8/9 Logo">
            <a:extLst>
              <a:ext uri="{FF2B5EF4-FFF2-40B4-BE49-F238E27FC236}">
                <a16:creationId xmlns:a16="http://schemas.microsoft.com/office/drawing/2014/main" id="{C23CAED9-E2B5-4E97-92CC-5526B2ED4F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6359" y="813619"/>
            <a:ext cx="3656631" cy="621792"/>
          </a:xfrm>
          <a:prstGeom prst="rect">
            <a:avLst/>
          </a:prstGeom>
        </p:spPr>
      </p:pic>
      <p:sp>
        <p:nvSpPr>
          <p:cNvPr id="2" name="Title 1" descr="Using Your PSAT/NMSQT® Scores to Increase College Readiness"/>
          <p:cNvSpPr>
            <a:spLocks noGrp="1"/>
          </p:cNvSpPr>
          <p:nvPr>
            <p:ph type="ctrTitle"/>
          </p:nvPr>
        </p:nvSpPr>
        <p:spPr/>
        <p:txBody>
          <a:bodyPr/>
          <a:lstStyle/>
          <a:p>
            <a:r>
              <a:rPr lang="en-US" sz="4000" dirty="0"/>
              <a:t>Using Your </a:t>
            </a:r>
            <a:br>
              <a:rPr lang="en-US" sz="4000" dirty="0"/>
            </a:br>
            <a:r>
              <a:rPr lang="en-US" sz="4000" dirty="0"/>
              <a:t>PSAT™ 8/9 Scores to Prepare for College</a:t>
            </a:r>
          </a:p>
        </p:txBody>
      </p:sp>
      <p:sp>
        <p:nvSpPr>
          <p:cNvPr id="7" name="Subtitle 6" descr="A Lesson Plan to Use With Students&#10;">
            <a:extLst>
              <a:ext uri="{FF2B5EF4-FFF2-40B4-BE49-F238E27FC236}">
                <a16:creationId xmlns:a16="http://schemas.microsoft.com/office/drawing/2014/main" id="{BD9CC2AC-832A-4030-B7BC-35B06DC64C23}"/>
              </a:ext>
            </a:extLst>
          </p:cNvPr>
          <p:cNvSpPr>
            <a:spLocks noGrp="1"/>
          </p:cNvSpPr>
          <p:nvPr>
            <p:ph type="subTitle" idx="1"/>
          </p:nvPr>
        </p:nvSpPr>
        <p:spPr/>
        <p:txBody>
          <a:bodyPr/>
          <a:lstStyle/>
          <a:p>
            <a:r>
              <a:rPr lang="en-US" dirty="0"/>
              <a:t>A Lesson Plan to Use With Students</a:t>
            </a:r>
          </a:p>
        </p:txBody>
      </p:sp>
      <p:sp>
        <p:nvSpPr>
          <p:cNvPr id="9" name="Picture Placeholder 8" descr="placeholder" hidden="1">
            <a:extLst>
              <a:ext uri="{FF2B5EF4-FFF2-40B4-BE49-F238E27FC236}">
                <a16:creationId xmlns:a16="http://schemas.microsoft.com/office/drawing/2014/main" id="{D82A59E7-77EA-4C7F-B742-AA7030E96578}"/>
              </a:ext>
            </a:extLst>
          </p:cNvPr>
          <p:cNvSpPr>
            <a:spLocks noGrp="1"/>
          </p:cNvSpPr>
          <p:nvPr>
            <p:ph type="pic" sz="quarter" idx="12"/>
          </p:nvPr>
        </p:nvSpPr>
        <p:spPr/>
      </p:sp>
      <p:pic>
        <p:nvPicPr>
          <p:cNvPr id="11" name="Picture 10">
            <a:extLst>
              <a:ext uri="{FF2B5EF4-FFF2-40B4-BE49-F238E27FC236}">
                <a16:creationId xmlns:a16="http://schemas.microsoft.com/office/drawing/2014/main" id="{C4C34A21-70C5-4617-AEF5-F00AE978A5F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4572" y="328768"/>
            <a:ext cx="5910047" cy="5848675"/>
          </a:xfrm>
          <a:prstGeom prst="rect">
            <a:avLst/>
          </a:prstGeom>
        </p:spPr>
      </p:pic>
      <p:sp>
        <p:nvSpPr>
          <p:cNvPr id="8" name="Text Placeholder 7">
            <a:extLst>
              <a:ext uri="{FF2B5EF4-FFF2-40B4-BE49-F238E27FC236}">
                <a16:creationId xmlns:a16="http://schemas.microsoft.com/office/drawing/2014/main" id="{1ABA0E33-5E54-4A2C-95FF-B1E53EF25E2A}"/>
              </a:ext>
            </a:extLst>
          </p:cNvPr>
          <p:cNvSpPr>
            <a:spLocks noGrp="1"/>
          </p:cNvSpPr>
          <p:nvPr>
            <p:ph type="body" sz="quarter" idx="11"/>
          </p:nvPr>
        </p:nvSpPr>
        <p:spPr>
          <a:xfrm>
            <a:off x="357481" y="6177443"/>
            <a:ext cx="11517138" cy="621792"/>
          </a:xfrm>
        </p:spPr>
        <p:txBody>
          <a:bodyPr/>
          <a:lstStyle/>
          <a:p>
            <a:r>
              <a:rPr lang="en-US" sz="4800" dirty="0"/>
              <a:t>MCMS PSAT Score Interpretation Night</a:t>
            </a:r>
          </a:p>
        </p:txBody>
      </p:sp>
      <p:pic>
        <p:nvPicPr>
          <p:cNvPr id="13" name="Audio 12">
            <a:hlinkClick r:id="" action="ppaction://media"/>
            <a:extLst>
              <a:ext uri="{FF2B5EF4-FFF2-40B4-BE49-F238E27FC236}">
                <a16:creationId xmlns:a16="http://schemas.microsoft.com/office/drawing/2014/main" id="{6FEACCFC-37F4-4A56-8E65-D2CF135F4F4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09072091"/>
      </p:ext>
    </p:extLst>
  </p:cSld>
  <p:clrMapOvr>
    <a:masterClrMapping/>
  </p:clrMapOvr>
  <mc:AlternateContent xmlns:mc="http://schemas.openxmlformats.org/markup-compatibility/2006" xmlns:p14="http://schemas.microsoft.com/office/powerpoint/2010/main">
    <mc:Choice Requires="p14">
      <p:transition spd="slow" p14:dur="2000" advTm="17954"/>
    </mc:Choice>
    <mc:Fallback xmlns="">
      <p:transition spd="slow" advTm="17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z="4400" dirty="0"/>
              <a:t>What Are My Next Steps?</a:t>
            </a:r>
            <a:endParaRPr lang="en-US" dirty="0"/>
          </a:p>
        </p:txBody>
      </p:sp>
      <p:sp>
        <p:nvSpPr>
          <p:cNvPr id="2" name="Subtitle 1">
            <a:extLst>
              <a:ext uri="{FF2B5EF4-FFF2-40B4-BE49-F238E27FC236}">
                <a16:creationId xmlns:a16="http://schemas.microsoft.com/office/drawing/2014/main" id="{B7AB239D-1F9D-4840-B01A-284B6F931604}"/>
              </a:ext>
            </a:extLst>
          </p:cNvPr>
          <p:cNvSpPr>
            <a:spLocks noGrp="1"/>
          </p:cNvSpPr>
          <p:nvPr>
            <p:ph type="subTitle" idx="1"/>
          </p:nvPr>
        </p:nvSpPr>
        <p:spPr>
          <a:xfrm>
            <a:off x="2353330" y="1548151"/>
            <a:ext cx="6448450" cy="4406258"/>
          </a:xfrm>
        </p:spPr>
        <p:txBody>
          <a:bodyPr/>
          <a:lstStyle/>
          <a:p>
            <a:pPr marL="285750" indent="-285750">
              <a:spcBef>
                <a:spcPts val="1200"/>
              </a:spcBef>
              <a:buFont typeface="Arial" panose="020B0604020202020204" pitchFamily="34" charset="0"/>
              <a:buChar char="•"/>
            </a:pPr>
            <a:r>
              <a:rPr lang="en-US" sz="2800" dirty="0"/>
              <a:t>Continue to take challenging</a:t>
            </a:r>
            <a:br>
              <a:rPr lang="en-US" sz="2800" dirty="0"/>
            </a:br>
            <a:r>
              <a:rPr lang="en-US" sz="2800" dirty="0"/>
              <a:t>courses in high school</a:t>
            </a:r>
          </a:p>
          <a:p>
            <a:pPr marL="285750" indent="-285750">
              <a:spcBef>
                <a:spcPts val="1200"/>
              </a:spcBef>
              <a:buFont typeface="Arial" panose="020B0604020202020204" pitchFamily="34" charset="0"/>
              <a:buChar char="•"/>
            </a:pPr>
            <a:r>
              <a:rPr lang="en-US" sz="2800" dirty="0"/>
              <a:t>Link scores with Official SAT Practice on Khan Academy</a:t>
            </a:r>
            <a:r>
              <a:rPr lang="en-US" sz="1400" baseline="90000" dirty="0"/>
              <a:t>®</a:t>
            </a:r>
          </a:p>
          <a:p>
            <a:pPr marL="285750" indent="-285750">
              <a:spcBef>
                <a:spcPts val="1200"/>
              </a:spcBef>
              <a:buFont typeface="Arial" panose="020B0604020202020204" pitchFamily="34" charset="0"/>
              <a:buChar char="•"/>
            </a:pPr>
            <a:r>
              <a:rPr lang="en-US" sz="2800" dirty="0"/>
              <a:t>Set up a practice plan and stick to it</a:t>
            </a:r>
          </a:p>
          <a:p>
            <a:pPr marL="285750" indent="-285750">
              <a:spcBef>
                <a:spcPts val="1200"/>
              </a:spcBef>
              <a:buFont typeface="Arial" panose="020B0604020202020204" pitchFamily="34" charset="0"/>
              <a:buChar char="•"/>
            </a:pPr>
            <a:r>
              <a:rPr lang="en-US" sz="2800" dirty="0"/>
              <a:t>Utilize other resources to research and prepare for college</a:t>
            </a:r>
          </a:p>
          <a:p>
            <a:endParaRPr lang="en-US" dirty="0"/>
          </a:p>
        </p:txBody>
      </p:sp>
      <p:pic>
        <p:nvPicPr>
          <p:cNvPr id="4" name="Audio 3">
            <a:hlinkClick r:id="" action="ppaction://media"/>
            <a:extLst>
              <a:ext uri="{FF2B5EF4-FFF2-40B4-BE49-F238E27FC236}">
                <a16:creationId xmlns:a16="http://schemas.microsoft.com/office/drawing/2014/main" id="{A5455EEC-12BB-48DF-AC6D-E9E28816069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476934836"/>
      </p:ext>
    </p:extLst>
  </p:cSld>
  <p:clrMapOvr>
    <a:masterClrMapping/>
  </p:clrMapOvr>
  <mc:AlternateContent xmlns:mc="http://schemas.openxmlformats.org/markup-compatibility/2006" xmlns:p14="http://schemas.microsoft.com/office/powerpoint/2010/main">
    <mc:Choice Requires="p14">
      <p:transition spd="slow" p14:dur="2000" advTm="20189"/>
    </mc:Choice>
    <mc:Fallback xmlns="">
      <p:transition spd="slow" advTm="20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Official SAT</a:t>
            </a:r>
            <a:r>
              <a:rPr lang="en-US" sz="1600" baseline="100000" dirty="0"/>
              <a:t>®</a:t>
            </a:r>
            <a:r>
              <a:rPr lang="en-US" sz="3200" dirty="0"/>
              <a:t> Practice on Khan Academy</a:t>
            </a:r>
            <a:r>
              <a:rPr lang="en-US" sz="1600" baseline="100000" dirty="0"/>
              <a:t>®</a:t>
            </a:r>
            <a:r>
              <a:rPr lang="en-US" sz="3200" dirty="0"/>
              <a:t>— It’s FREE!</a:t>
            </a:r>
            <a:endParaRPr lang="en-US" dirty="0"/>
          </a:p>
        </p:txBody>
      </p:sp>
      <p:sp>
        <p:nvSpPr>
          <p:cNvPr id="14" name="Content Placeholder 6"/>
          <p:cNvSpPr>
            <a:spLocks noGrp="1"/>
          </p:cNvSpPr>
          <p:nvPr>
            <p:ph idx="4294967295"/>
          </p:nvPr>
        </p:nvSpPr>
        <p:spPr>
          <a:xfrm>
            <a:off x="4920098" y="1854267"/>
            <a:ext cx="6722515" cy="3506787"/>
          </a:xfrm>
        </p:spPr>
        <p:txBody>
          <a:bodyPr>
            <a:normAutofit/>
          </a:bodyPr>
          <a:lstStyle/>
          <a:p>
            <a:pPr>
              <a:lnSpc>
                <a:spcPct val="100000"/>
              </a:lnSpc>
              <a:spcBef>
                <a:spcPts val="1600"/>
              </a:spcBef>
            </a:pPr>
            <a:r>
              <a:rPr lang="en-US" sz="2000" dirty="0"/>
              <a:t>Go to </a:t>
            </a:r>
            <a:r>
              <a:rPr lang="en-US" sz="2000" b="1" dirty="0">
                <a:solidFill>
                  <a:srgbClr val="006298"/>
                </a:solidFill>
                <a:hlinkClick r:id="rId6" tooltip="http://satpractice.org"/>
              </a:rPr>
              <a:t>satpractice.org</a:t>
            </a:r>
            <a:r>
              <a:rPr lang="en-US" sz="2000" dirty="0"/>
              <a:t> and create a free account.</a:t>
            </a:r>
          </a:p>
          <a:p>
            <a:pPr>
              <a:lnSpc>
                <a:spcPct val="100000"/>
              </a:lnSpc>
              <a:spcBef>
                <a:spcPts val="1600"/>
              </a:spcBef>
            </a:pPr>
            <a:r>
              <a:rPr lang="en-US" sz="2000" dirty="0"/>
              <a:t>Get personalized recommendations. Link your Khan Academy account to your College Board account  to import past SAT Suite results or take diagnostic quizzes to get personalized recommendations.</a:t>
            </a:r>
          </a:p>
          <a:p>
            <a:pPr>
              <a:lnSpc>
                <a:spcPct val="100000"/>
              </a:lnSpc>
              <a:spcBef>
                <a:spcPts val="1600"/>
              </a:spcBef>
            </a:pPr>
            <a:r>
              <a:rPr lang="en-US" sz="2000" dirty="0"/>
              <a:t>Create a study plan. Select a test date and set up a practice schedule.</a:t>
            </a:r>
          </a:p>
        </p:txBody>
      </p:sp>
      <p:pic>
        <p:nvPicPr>
          <p:cNvPr id="13" name="Shape 29" descr="decorative"/>
          <p:cNvPicPr preferRelativeResize="0">
            <a:picLocks noGrp="1"/>
          </p:cNvPicPr>
          <p:nvPr>
            <p:ph idx="4294967295"/>
          </p:nvPr>
        </p:nvPicPr>
        <p:blipFill>
          <a:blip r:embed="rId7" cstate="screen">
            <a:extLst>
              <a:ext uri="{28A0092B-C50C-407E-A947-70E740481C1C}">
                <a14:useLocalDpi xmlns:a14="http://schemas.microsoft.com/office/drawing/2010/main"/>
              </a:ext>
            </a:extLst>
          </a:blip>
          <a:stretch>
            <a:fillRect/>
          </a:stretch>
        </p:blipFill>
        <p:spPr>
          <a:xfrm>
            <a:off x="549386" y="634620"/>
            <a:ext cx="3170237" cy="5151437"/>
          </a:xfrm>
          <a:prstGeom prst="rect">
            <a:avLst/>
          </a:prstGeom>
          <a:solidFill>
            <a:schemeClr val="bg1"/>
          </a:solidFill>
          <a:ln w="9525" cmpd="sng">
            <a:solidFill>
              <a:schemeClr val="bg1">
                <a:lumMod val="75000"/>
              </a:schemeClr>
            </a:solidFill>
          </a:ln>
          <a:effectLst>
            <a:outerShdw blurRad="50800" dist="38100" dir="2700000" algn="tl" rotWithShape="0">
              <a:srgbClr val="000000">
                <a:alpha val="15000"/>
              </a:srgbClr>
            </a:outerShdw>
          </a:effectLst>
        </p:spPr>
      </p:pic>
      <p:pic>
        <p:nvPicPr>
          <p:cNvPr id="7" name="Audio 6">
            <a:hlinkClick r:id="" action="ppaction://media"/>
            <a:extLst>
              <a:ext uri="{FF2B5EF4-FFF2-40B4-BE49-F238E27FC236}">
                <a16:creationId xmlns:a16="http://schemas.microsoft.com/office/drawing/2014/main" id="{67CB9C59-4ABC-40E0-9FD9-19A6C6F69D5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56547523"/>
      </p:ext>
    </p:extLst>
  </p:cSld>
  <p:clrMapOvr>
    <a:masterClrMapping/>
  </p:clrMapOvr>
  <mc:AlternateContent xmlns:mc="http://schemas.openxmlformats.org/markup-compatibility/2006" xmlns:p14="http://schemas.microsoft.com/office/powerpoint/2010/main">
    <mc:Choice Requires="p14">
      <p:transition spd="slow" p14:dur="2000" advTm="39421"/>
    </mc:Choice>
    <mc:Fallback xmlns="">
      <p:transition spd="slow" advTm="39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How Can I Practice with Khan Academy</a:t>
            </a:r>
            <a:r>
              <a:rPr lang="en-US" sz="1600" baseline="100000" dirty="0"/>
              <a:t>®</a:t>
            </a:r>
            <a:r>
              <a:rPr lang="en-US" sz="3200" dirty="0"/>
              <a:t>?</a:t>
            </a:r>
            <a:br>
              <a:rPr lang="en-US" dirty="0"/>
            </a:br>
            <a:endParaRPr lang="en-US" dirty="0"/>
          </a:p>
        </p:txBody>
      </p:sp>
      <p:sp>
        <p:nvSpPr>
          <p:cNvPr id="2" name="Content Placeholder 1"/>
          <p:cNvSpPr>
            <a:spLocks noGrp="1"/>
          </p:cNvSpPr>
          <p:nvPr>
            <p:ph idx="4294967295"/>
          </p:nvPr>
        </p:nvSpPr>
        <p:spPr>
          <a:xfrm>
            <a:off x="5232400" y="1186354"/>
            <a:ext cx="6959600" cy="4485291"/>
          </a:xfrm>
        </p:spPr>
        <p:txBody>
          <a:bodyPr/>
          <a:lstStyle/>
          <a:p>
            <a:pPr>
              <a:lnSpc>
                <a:spcPct val="100000"/>
              </a:lnSpc>
              <a:spcBef>
                <a:spcPts val="1600"/>
              </a:spcBef>
            </a:pPr>
            <a:r>
              <a:rPr lang="en-US" sz="1800" dirty="0"/>
              <a:t>Thousands of practice questions and videos covering every</a:t>
            </a:r>
            <a:br>
              <a:rPr lang="en-US" sz="1800" dirty="0"/>
            </a:br>
            <a:r>
              <a:rPr lang="en-US" sz="1800" dirty="0"/>
              <a:t>SAT</a:t>
            </a:r>
            <a:r>
              <a:rPr lang="en-US" sz="1000" baseline="80000" dirty="0"/>
              <a:t>®</a:t>
            </a:r>
            <a:r>
              <a:rPr lang="en-US" sz="1800" dirty="0"/>
              <a:t> concept</a:t>
            </a:r>
          </a:p>
          <a:p>
            <a:pPr>
              <a:lnSpc>
                <a:spcPct val="100000"/>
              </a:lnSpc>
              <a:spcBef>
                <a:spcPts val="1600"/>
              </a:spcBef>
            </a:pPr>
            <a:r>
              <a:rPr lang="en-US" sz="1800" dirty="0"/>
              <a:t>Six official, full-length SAT practice tests with more to come</a:t>
            </a:r>
          </a:p>
          <a:p>
            <a:pPr>
              <a:lnSpc>
                <a:spcPct val="100000"/>
              </a:lnSpc>
              <a:spcBef>
                <a:spcPts val="1600"/>
              </a:spcBef>
            </a:pPr>
            <a:r>
              <a:rPr lang="en-US" sz="1800" dirty="0"/>
              <a:t>Personalized recommendations based on each student’s strengths and weaknesses</a:t>
            </a:r>
          </a:p>
          <a:p>
            <a:pPr>
              <a:lnSpc>
                <a:spcPct val="100000"/>
              </a:lnSpc>
              <a:spcBef>
                <a:spcPts val="1600"/>
              </a:spcBef>
            </a:pPr>
            <a:r>
              <a:rPr lang="en-US" sz="1800" dirty="0"/>
              <a:t>Tailored practice schedule mapping out each students’ path</a:t>
            </a:r>
            <a:br>
              <a:rPr lang="en-US" sz="1800" dirty="0"/>
            </a:br>
            <a:r>
              <a:rPr lang="en-US" sz="1800" dirty="0"/>
              <a:t>to test day</a:t>
            </a:r>
          </a:p>
          <a:p>
            <a:pPr>
              <a:lnSpc>
                <a:spcPct val="100000"/>
              </a:lnSpc>
              <a:spcBef>
                <a:spcPts val="1600"/>
              </a:spcBef>
            </a:pPr>
            <a:r>
              <a:rPr lang="en-US" sz="1800" dirty="0"/>
              <a:t>SAT tips and strategies, sharing information about each part</a:t>
            </a:r>
            <a:br>
              <a:rPr lang="en-US" sz="1800" dirty="0"/>
            </a:br>
            <a:r>
              <a:rPr lang="en-US" sz="1800" dirty="0"/>
              <a:t>of the test</a:t>
            </a:r>
          </a:p>
        </p:txBody>
      </p:sp>
      <p:sp>
        <p:nvSpPr>
          <p:cNvPr id="5" name="Text Placeholder 4"/>
          <p:cNvSpPr>
            <a:spLocks noGrp="1"/>
          </p:cNvSpPr>
          <p:nvPr>
            <p:ph type="body" sz="quarter" idx="4294967295"/>
          </p:nvPr>
        </p:nvSpPr>
        <p:spPr>
          <a:xfrm>
            <a:off x="317821" y="1224679"/>
            <a:ext cx="3973513" cy="1073150"/>
          </a:xfrm>
        </p:spPr>
        <p:txBody>
          <a:bodyPr/>
          <a:lstStyle/>
          <a:p>
            <a:pPr marL="0" indent="0">
              <a:lnSpc>
                <a:spcPct val="100000"/>
              </a:lnSpc>
              <a:buNone/>
            </a:pPr>
            <a:r>
              <a:rPr lang="en-US" dirty="0">
                <a:solidFill>
                  <a:srgbClr val="006298"/>
                </a:solidFill>
                <a:hlinkClick r:id="rId6" tooltip="https://youtu.be/D3vHhXMQPmE">
                  <a:extLst>
                    <a:ext uri="{A12FA001-AC4F-418D-AE19-62706E023703}">
                      <ahyp:hlinkClr xmlns:ahyp="http://schemas.microsoft.com/office/drawing/2018/hyperlinkcolor" val="tx"/>
                    </a:ext>
                  </a:extLst>
                </a:hlinkClick>
              </a:rPr>
              <a:t>Watch a video introducing Official SAT Practice </a:t>
            </a:r>
            <a:r>
              <a:rPr lang="en-US" dirty="0">
                <a:solidFill>
                  <a:srgbClr val="0070C0"/>
                </a:solidFill>
                <a:hlinkClick r:id="rId6" tooltip="https://youtu.be/D3vHhXMQPmE">
                  <a:extLst>
                    <a:ext uri="{A12FA001-AC4F-418D-AE19-62706E023703}">
                      <ahyp:hlinkClr xmlns:ahyp="http://schemas.microsoft.com/office/drawing/2018/hyperlinkcolor" val="tx"/>
                    </a:ext>
                  </a:extLst>
                </a:hlinkClick>
              </a:rPr>
              <a:t>on</a:t>
            </a:r>
            <a:r>
              <a:rPr lang="en-US" dirty="0">
                <a:solidFill>
                  <a:srgbClr val="006298"/>
                </a:solidFill>
                <a:hlinkClick r:id="rId6" tooltip="https://youtu.be/D3vHhXMQPmE">
                  <a:extLst>
                    <a:ext uri="{A12FA001-AC4F-418D-AE19-62706E023703}">
                      <ahyp:hlinkClr xmlns:ahyp="http://schemas.microsoft.com/office/drawing/2018/hyperlinkcolor" val="tx"/>
                    </a:ext>
                  </a:extLst>
                </a:hlinkClick>
              </a:rPr>
              <a:t> Khan Academy</a:t>
            </a:r>
            <a:r>
              <a:rPr lang="en-US" dirty="0">
                <a:solidFill>
                  <a:srgbClr val="006298"/>
                </a:solidFill>
              </a:rPr>
              <a:t>.</a:t>
            </a:r>
          </a:p>
          <a:p>
            <a:endParaRPr lang="en-US" dirty="0"/>
          </a:p>
        </p:txBody>
      </p:sp>
      <p:pic>
        <p:nvPicPr>
          <p:cNvPr id="9" name="Picture 8" descr="Decorative"/>
          <p:cNvPicPr>
            <a:picLocks noChangeAspect="1"/>
          </p:cNvPicPr>
          <p:nvPr/>
        </p:nvPicPr>
        <p:blipFill rotWithShape="1">
          <a:blip r:embed="rId7" cstate="screen">
            <a:extLst>
              <a:ext uri="{28A0092B-C50C-407E-A947-70E740481C1C}">
                <a14:useLocalDpi xmlns:a14="http://schemas.microsoft.com/office/drawing/2010/main"/>
              </a:ext>
            </a:extLst>
          </a:blip>
          <a:srcRect l="-17"/>
          <a:stretch/>
        </p:blipFill>
        <p:spPr>
          <a:xfrm>
            <a:off x="466053" y="3247865"/>
            <a:ext cx="3677051" cy="2985036"/>
          </a:xfrm>
          <a:prstGeom prst="rect">
            <a:avLst/>
          </a:prstGeom>
        </p:spPr>
      </p:pic>
      <p:pic>
        <p:nvPicPr>
          <p:cNvPr id="10" name="Audio 9">
            <a:hlinkClick r:id="" action="ppaction://media"/>
            <a:extLst>
              <a:ext uri="{FF2B5EF4-FFF2-40B4-BE49-F238E27FC236}">
                <a16:creationId xmlns:a16="http://schemas.microsoft.com/office/drawing/2014/main" id="{04F5B366-64ED-4628-8155-A275D77109C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23818246"/>
      </p:ext>
    </p:extLst>
  </p:cSld>
  <p:clrMapOvr>
    <a:masterClrMapping/>
  </p:clrMapOvr>
  <mc:AlternateContent xmlns:mc="http://schemas.openxmlformats.org/markup-compatibility/2006" xmlns:p14="http://schemas.microsoft.com/office/powerpoint/2010/main">
    <mc:Choice Requires="p14">
      <p:transition spd="slow" p14:dur="2000" advTm="34429"/>
    </mc:Choice>
    <mc:Fallback xmlns="">
      <p:transition spd="slow" advTm="34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Steps Will I Follow to Link My College Board Account to Khan Academy</a:t>
            </a:r>
            <a:r>
              <a:rPr lang="en-US" sz="1500" baseline="100000" dirty="0"/>
              <a:t>®</a:t>
            </a:r>
            <a:r>
              <a:rPr lang="en-US" dirty="0"/>
              <a:t>?</a:t>
            </a:r>
          </a:p>
        </p:txBody>
      </p:sp>
      <p:sp>
        <p:nvSpPr>
          <p:cNvPr id="2" name="Content Placeholder 1"/>
          <p:cNvSpPr>
            <a:spLocks noGrp="1"/>
          </p:cNvSpPr>
          <p:nvPr>
            <p:ph idx="4294967295"/>
          </p:nvPr>
        </p:nvSpPr>
        <p:spPr>
          <a:xfrm>
            <a:off x="6684134" y="555624"/>
            <a:ext cx="5507865" cy="5484567"/>
          </a:xfrm>
        </p:spPr>
        <p:txBody>
          <a:bodyPr/>
          <a:lstStyle/>
          <a:p>
            <a:pPr marL="0" indent="0">
              <a:lnSpc>
                <a:spcPct val="100000"/>
              </a:lnSpc>
              <a:spcAft>
                <a:spcPts val="0"/>
              </a:spcAft>
              <a:buNone/>
            </a:pPr>
            <a:r>
              <a:rPr lang="en-US" sz="1800" b="1" dirty="0">
                <a:solidFill>
                  <a:schemeClr val="accent2"/>
                </a:solidFill>
              </a:rPr>
              <a:t>Step 1</a:t>
            </a:r>
          </a:p>
          <a:p>
            <a:pPr marL="0" indent="0">
              <a:lnSpc>
                <a:spcPct val="100000"/>
              </a:lnSpc>
              <a:spcBef>
                <a:spcPts val="400"/>
              </a:spcBef>
              <a:spcAft>
                <a:spcPts val="0"/>
              </a:spcAft>
              <a:buNone/>
            </a:pPr>
            <a:r>
              <a:rPr lang="en-US" sz="1800" dirty="0">
                <a:solidFill>
                  <a:schemeClr val="accent2"/>
                </a:solidFill>
              </a:rPr>
              <a:t>Log in or create a Khan Academy account. </a:t>
            </a:r>
          </a:p>
          <a:p>
            <a:pPr marL="0" indent="0">
              <a:lnSpc>
                <a:spcPct val="100000"/>
              </a:lnSpc>
              <a:spcBef>
                <a:spcPts val="1600"/>
              </a:spcBef>
              <a:spcAft>
                <a:spcPts val="0"/>
              </a:spcAft>
              <a:buNone/>
            </a:pPr>
            <a:r>
              <a:rPr lang="en-US" sz="1800" b="1" dirty="0">
                <a:solidFill>
                  <a:schemeClr val="accent2"/>
                </a:solidFill>
              </a:rPr>
              <a:t>Step 2</a:t>
            </a:r>
          </a:p>
          <a:p>
            <a:pPr marL="0" indent="0">
              <a:lnSpc>
                <a:spcPct val="100000"/>
              </a:lnSpc>
              <a:spcBef>
                <a:spcPts val="400"/>
              </a:spcBef>
              <a:spcAft>
                <a:spcPts val="0"/>
              </a:spcAft>
              <a:buNone/>
            </a:pPr>
            <a:r>
              <a:rPr lang="en-US" sz="1800" dirty="0">
                <a:solidFill>
                  <a:schemeClr val="accent2"/>
                </a:solidFill>
              </a:rPr>
              <a:t>When prompted, agree to link your Khan Academy and College Board accounts. You will then be directed to</a:t>
            </a:r>
            <a:r>
              <a:rPr lang="en-US" sz="1800" b="1" dirty="0">
                <a:solidFill>
                  <a:schemeClr val="accent2"/>
                </a:solidFill>
              </a:rPr>
              <a:t> </a:t>
            </a:r>
            <a:r>
              <a:rPr lang="en-US" sz="1800" b="1" dirty="0">
                <a:solidFill>
                  <a:schemeClr val="accent2"/>
                </a:solidFill>
                <a:hlinkClick r:id="rId6" tooltip="http://collegeboard.org">
                  <a:extLst>
                    <a:ext uri="{A12FA001-AC4F-418D-AE19-62706E023703}">
                      <ahyp:hlinkClr xmlns:ahyp="http://schemas.microsoft.com/office/drawing/2018/hyperlinkcolor" val="tx"/>
                    </a:ext>
                  </a:extLst>
                </a:hlinkClick>
              </a:rPr>
              <a:t>collegeboard.org</a:t>
            </a:r>
            <a:r>
              <a:rPr lang="en-US" sz="1800" dirty="0">
                <a:solidFill>
                  <a:schemeClr val="accent2"/>
                </a:solidFill>
              </a:rPr>
              <a:t>.</a:t>
            </a:r>
          </a:p>
          <a:p>
            <a:pPr marL="0" indent="0">
              <a:lnSpc>
                <a:spcPct val="100000"/>
              </a:lnSpc>
              <a:spcBef>
                <a:spcPts val="1600"/>
              </a:spcBef>
              <a:spcAft>
                <a:spcPts val="0"/>
              </a:spcAft>
              <a:buNone/>
            </a:pPr>
            <a:r>
              <a:rPr lang="en-US" sz="1800" b="1" dirty="0">
                <a:solidFill>
                  <a:schemeClr val="accent2"/>
                </a:solidFill>
              </a:rPr>
              <a:t>Step 3</a:t>
            </a:r>
          </a:p>
          <a:p>
            <a:pPr marL="0" indent="0">
              <a:lnSpc>
                <a:spcPct val="100000"/>
              </a:lnSpc>
              <a:spcBef>
                <a:spcPts val="400"/>
              </a:spcBef>
              <a:spcAft>
                <a:spcPts val="0"/>
              </a:spcAft>
              <a:buNone/>
            </a:pPr>
            <a:r>
              <a:rPr lang="en-US" sz="1800" dirty="0">
                <a:solidFill>
                  <a:schemeClr val="accent2"/>
                </a:solidFill>
              </a:rPr>
              <a:t>Sign in or create a College Board Account.</a:t>
            </a:r>
          </a:p>
          <a:p>
            <a:pPr marL="0" indent="0">
              <a:lnSpc>
                <a:spcPct val="100000"/>
              </a:lnSpc>
              <a:spcBef>
                <a:spcPts val="1600"/>
              </a:spcBef>
              <a:spcAft>
                <a:spcPts val="0"/>
              </a:spcAft>
              <a:buNone/>
            </a:pPr>
            <a:r>
              <a:rPr lang="en-US" sz="1800" b="1" dirty="0">
                <a:solidFill>
                  <a:schemeClr val="accent2"/>
                </a:solidFill>
              </a:rPr>
              <a:t>Step 4</a:t>
            </a:r>
          </a:p>
          <a:p>
            <a:pPr marL="0" indent="0">
              <a:lnSpc>
                <a:spcPct val="100000"/>
              </a:lnSpc>
              <a:spcBef>
                <a:spcPts val="400"/>
              </a:spcBef>
              <a:spcAft>
                <a:spcPts val="0"/>
              </a:spcAft>
              <a:buNone/>
            </a:pPr>
            <a:r>
              <a:rPr lang="en-US" sz="1800" dirty="0">
                <a:solidFill>
                  <a:schemeClr val="accent2"/>
                </a:solidFill>
              </a:rPr>
              <a:t>When prompted, hit “Send” to authorize the account linking.</a:t>
            </a:r>
          </a:p>
          <a:p>
            <a:pPr marL="0" indent="0">
              <a:lnSpc>
                <a:spcPct val="100000"/>
              </a:lnSpc>
              <a:spcBef>
                <a:spcPts val="1600"/>
              </a:spcBef>
              <a:spcAft>
                <a:spcPts val="0"/>
              </a:spcAft>
              <a:buNone/>
            </a:pPr>
            <a:r>
              <a:rPr lang="en-US" sz="1800" b="1" dirty="0">
                <a:solidFill>
                  <a:schemeClr val="accent2"/>
                </a:solidFill>
              </a:rPr>
              <a:t>Step 5</a:t>
            </a:r>
          </a:p>
          <a:p>
            <a:pPr marL="0" indent="0">
              <a:lnSpc>
                <a:spcPct val="100000"/>
              </a:lnSpc>
              <a:spcBef>
                <a:spcPts val="400"/>
              </a:spcBef>
              <a:spcAft>
                <a:spcPts val="0"/>
              </a:spcAft>
              <a:buNone/>
            </a:pPr>
            <a:r>
              <a:rPr lang="en-US" sz="1800" dirty="0">
                <a:solidFill>
                  <a:schemeClr val="accent2"/>
                </a:solidFill>
              </a:rPr>
              <a:t>Start practicing on Official SAT</a:t>
            </a:r>
            <a:r>
              <a:rPr lang="en-US" sz="1000" baseline="90000" dirty="0">
                <a:solidFill>
                  <a:schemeClr val="accent2"/>
                </a:solidFill>
              </a:rPr>
              <a:t>®</a:t>
            </a:r>
            <a:r>
              <a:rPr lang="en-US" sz="1800" dirty="0">
                <a:solidFill>
                  <a:schemeClr val="accent2"/>
                </a:solidFill>
              </a:rPr>
              <a:t> Practice on Khan Academy!</a:t>
            </a:r>
          </a:p>
        </p:txBody>
      </p:sp>
      <p:pic>
        <p:nvPicPr>
          <p:cNvPr id="9" name="Picture 4" descr="decorative"/>
          <p:cNvPicPr>
            <a:picLocks noGrp="1" noChangeAspect="1" noChangeArrowheads="1"/>
          </p:cNvPicPr>
          <p:nvPr>
            <p:ph idx="4294967295"/>
          </p:nvPr>
        </p:nvPicPr>
        <p:blipFill rotWithShape="1">
          <a:blip r:embed="rId7" cstate="screen">
            <a:extLst>
              <a:ext uri="{28A0092B-C50C-407E-A947-70E740481C1C}">
                <a14:useLocalDpi xmlns:a14="http://schemas.microsoft.com/office/drawing/2010/main"/>
              </a:ext>
            </a:extLst>
          </a:blip>
          <a:srcRect t="12122" b="47"/>
          <a:stretch/>
        </p:blipFill>
        <p:spPr bwMode="auto">
          <a:xfrm>
            <a:off x="411990" y="3109913"/>
            <a:ext cx="3741738" cy="308292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5A8511E2-CE79-4ECE-BC52-A00A3FFD6AE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844615143"/>
      </p:ext>
    </p:extLst>
  </p:cSld>
  <p:clrMapOvr>
    <a:masterClrMapping/>
  </p:clrMapOvr>
  <mc:AlternateContent xmlns:mc="http://schemas.openxmlformats.org/markup-compatibility/2006" xmlns:p14="http://schemas.microsoft.com/office/powerpoint/2010/main">
    <mc:Choice Requires="p14">
      <p:transition spd="slow" p14:dur="2000" advTm="50563"/>
    </mc:Choice>
    <mc:Fallback xmlns="">
      <p:transition spd="slow" advTm="50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How can I Link My College Board and Khan Academ</a:t>
            </a:r>
            <a:r>
              <a:rPr lang="en-US" dirty="0"/>
              <a:t>y</a:t>
            </a:r>
            <a:r>
              <a:rPr lang="en-US" sz="1600" baseline="100000" dirty="0"/>
              <a:t>®</a:t>
            </a:r>
            <a:r>
              <a:rPr lang="en-US" dirty="0"/>
              <a:t> </a:t>
            </a:r>
            <a:r>
              <a:rPr lang="en-US" sz="3200" dirty="0"/>
              <a:t>Accounts?</a:t>
            </a:r>
          </a:p>
        </p:txBody>
      </p:sp>
      <p:sp>
        <p:nvSpPr>
          <p:cNvPr id="9" name="Content Placeholder 3"/>
          <p:cNvSpPr>
            <a:spLocks noGrp="1"/>
          </p:cNvSpPr>
          <p:nvPr>
            <p:ph idx="4294967295"/>
          </p:nvPr>
        </p:nvSpPr>
        <p:spPr>
          <a:xfrm>
            <a:off x="193183" y="967891"/>
            <a:ext cx="4095482" cy="4454115"/>
          </a:xfrm>
        </p:spPr>
        <p:txBody>
          <a:bodyPr/>
          <a:lstStyle/>
          <a:p>
            <a:pPr>
              <a:lnSpc>
                <a:spcPct val="100000"/>
              </a:lnSpc>
              <a:spcBef>
                <a:spcPts val="1600"/>
              </a:spcBef>
              <a:spcAft>
                <a:spcPts val="0"/>
              </a:spcAft>
            </a:pPr>
            <a:r>
              <a:rPr lang="en-US" sz="2000" dirty="0"/>
              <a:t>After successfully logging in to your College Board account, you will be asked to authorize the account linking.</a:t>
            </a:r>
          </a:p>
          <a:p>
            <a:pPr>
              <a:lnSpc>
                <a:spcPct val="100000"/>
              </a:lnSpc>
              <a:spcBef>
                <a:spcPts val="1600"/>
              </a:spcBef>
              <a:spcAft>
                <a:spcPts val="0"/>
              </a:spcAft>
            </a:pPr>
            <a:r>
              <a:rPr lang="en-US" sz="2000" dirty="0"/>
              <a:t>After clicking “Send,” you will be redirected to Official SAT</a:t>
            </a:r>
            <a:r>
              <a:rPr lang="en-US" sz="1100" baseline="80000" dirty="0"/>
              <a:t>®</a:t>
            </a:r>
            <a:r>
              <a:rPr lang="en-US" sz="2000" dirty="0"/>
              <a:t> Practice on the Khan Academy site. </a:t>
            </a:r>
          </a:p>
          <a:p>
            <a:pPr>
              <a:lnSpc>
                <a:spcPct val="100000"/>
              </a:lnSpc>
              <a:spcBef>
                <a:spcPts val="1600"/>
              </a:spcBef>
              <a:spcAft>
                <a:spcPts val="0"/>
              </a:spcAft>
            </a:pPr>
            <a:r>
              <a:rPr lang="en-US" sz="2000" dirty="0"/>
              <a:t>You can remove the link at any time by clicking on “Revoke,” which is found in your College Board account settings.</a:t>
            </a:r>
          </a:p>
          <a:p>
            <a:endParaRPr lang="en-US" dirty="0"/>
          </a:p>
          <a:p>
            <a:endParaRPr lang="en-US" dirty="0"/>
          </a:p>
        </p:txBody>
      </p:sp>
      <p:pic>
        <p:nvPicPr>
          <p:cNvPr id="10" name="Picture 2" descr="Screen shot of the student dashboard on Official SAT Practice on Khan Academy."/>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34389" y="1771132"/>
            <a:ext cx="5255075" cy="4156594"/>
          </a:xfrm>
          <a:prstGeom prst="rect">
            <a:avLst/>
          </a:prstGeom>
          <a:solidFill>
            <a:schemeClr val="bg1"/>
          </a:solidFill>
          <a:ln w="9525" cmpd="sng">
            <a:solidFill>
              <a:schemeClr val="bg1">
                <a:lumMod val="75000"/>
              </a:schemeClr>
            </a:solidFill>
          </a:ln>
          <a:effectLst>
            <a:outerShdw blurRad="50800" dist="38100" dir="2700000" algn="tl" rotWithShape="0">
              <a:srgbClr val="000000">
                <a:alpha val="15000"/>
              </a:srgbClr>
            </a:outerShdw>
          </a:effectLst>
        </p:spPr>
      </p:pic>
      <p:pic>
        <p:nvPicPr>
          <p:cNvPr id="2" name="Audio 1">
            <a:hlinkClick r:id="" action="ppaction://media"/>
            <a:extLst>
              <a:ext uri="{FF2B5EF4-FFF2-40B4-BE49-F238E27FC236}">
                <a16:creationId xmlns:a16="http://schemas.microsoft.com/office/drawing/2014/main" id="{A51BD1B1-56FE-451B-96C4-4B462F38911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73655249"/>
      </p:ext>
    </p:extLst>
  </p:cSld>
  <p:clrMapOvr>
    <a:masterClrMapping/>
  </p:clrMapOvr>
  <mc:AlternateContent xmlns:mc="http://schemas.openxmlformats.org/markup-compatibility/2006" xmlns:p14="http://schemas.microsoft.com/office/powerpoint/2010/main">
    <mc:Choice Requires="p14">
      <p:transition spd="slow" p14:dur="2000" advTm="36013"/>
    </mc:Choice>
    <mc:Fallback xmlns="">
      <p:transition spd="slow" advTm="36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Additional Resources Will Help Me Prepare</a:t>
            </a:r>
            <a:br>
              <a:rPr lang="en-US" sz="3200" dirty="0"/>
            </a:br>
            <a:r>
              <a:rPr lang="en-US" sz="3200" dirty="0"/>
              <a:t>for My Future?</a:t>
            </a:r>
            <a:endParaRPr lang="en-US" dirty="0"/>
          </a:p>
        </p:txBody>
      </p:sp>
      <p:sp>
        <p:nvSpPr>
          <p:cNvPr id="4" name="Content Placeholder 3"/>
          <p:cNvSpPr>
            <a:spLocks noGrp="1"/>
          </p:cNvSpPr>
          <p:nvPr>
            <p:ph idx="4294967295"/>
          </p:nvPr>
        </p:nvSpPr>
        <p:spPr>
          <a:xfrm>
            <a:off x="356461" y="1818810"/>
            <a:ext cx="3741738" cy="3506787"/>
          </a:xfrm>
        </p:spPr>
        <p:txBody>
          <a:bodyPr/>
          <a:lstStyle/>
          <a:p>
            <a:r>
              <a:rPr lang="en-US" sz="2000" dirty="0" err="1"/>
              <a:t>BigFuture</a:t>
            </a:r>
            <a:r>
              <a:rPr lang="en-US" sz="1100" baseline="80000" dirty="0"/>
              <a:t>™</a:t>
            </a:r>
          </a:p>
          <a:p>
            <a:pPr lvl="1"/>
            <a:r>
              <a:rPr lang="en-US" sz="1800" dirty="0"/>
              <a:t>College Action Plan</a:t>
            </a:r>
          </a:p>
          <a:p>
            <a:pPr lvl="1"/>
            <a:r>
              <a:rPr lang="en-US" sz="1800" dirty="0"/>
              <a:t>College Search</a:t>
            </a:r>
          </a:p>
          <a:p>
            <a:pPr lvl="1"/>
            <a:r>
              <a:rPr lang="en-US" sz="1800" dirty="0"/>
              <a:t>Scholarships</a:t>
            </a:r>
          </a:p>
          <a:p>
            <a:pPr lvl="1"/>
            <a:r>
              <a:rPr lang="en-US" sz="1800" dirty="0"/>
              <a:t>Financial Aid</a:t>
            </a:r>
          </a:p>
          <a:p>
            <a:r>
              <a:rPr lang="en-US" sz="2000" dirty="0"/>
              <a:t>Roadmap to Careers</a:t>
            </a:r>
          </a:p>
          <a:p>
            <a:r>
              <a:rPr lang="en-US" sz="2000" dirty="0"/>
              <a:t>Student Search Service</a:t>
            </a:r>
            <a:r>
              <a:rPr lang="en-US" sz="1000" baseline="80000" dirty="0"/>
              <a:t>®</a:t>
            </a:r>
          </a:p>
          <a:p>
            <a:endParaRPr lang="en-US" dirty="0"/>
          </a:p>
        </p:txBody>
      </p:sp>
      <p:pic>
        <p:nvPicPr>
          <p:cNvPr id="7170" name="Picture 2" descr="image001">
            <a:extLst>
              <a:ext uri="{FF2B5EF4-FFF2-40B4-BE49-F238E27FC236}">
                <a16:creationId xmlns:a16="http://schemas.microsoft.com/office/drawing/2014/main" id="{1C0D0DE4-9421-4E5C-AF2F-D15A132973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6161" y="1283754"/>
            <a:ext cx="4443814" cy="457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SAT 8/9 online student score report Popular Tools menu.">
            <a:extLst>
              <a:ext uri="{FF2B5EF4-FFF2-40B4-BE49-F238E27FC236}">
                <a16:creationId xmlns:a16="http://schemas.microsoft.com/office/drawing/2014/main" id="{C224407B-A5F7-461A-AFC5-E7E0AF7A2413}"/>
              </a:ext>
            </a:extLst>
          </p:cNvPr>
          <p:cNvPicPr>
            <a:picLocks noChangeAspect="1"/>
          </p:cNvPicPr>
          <p:nvPr/>
        </p:nvPicPr>
        <p:blipFill>
          <a:blip r:embed="rId7"/>
          <a:stretch>
            <a:fillRect/>
          </a:stretch>
        </p:blipFill>
        <p:spPr>
          <a:xfrm>
            <a:off x="9218428" y="1100210"/>
            <a:ext cx="1986191" cy="5097889"/>
          </a:xfrm>
          <a:prstGeom prst="rect">
            <a:avLst/>
          </a:prstGeom>
          <a:ln>
            <a:noFill/>
          </a:ln>
          <a:effectLst>
            <a:outerShdw blurRad="292100" dist="139700" dir="2700000" algn="tl" rotWithShape="0">
              <a:srgbClr val="333333">
                <a:alpha val="65000"/>
              </a:srgbClr>
            </a:outerShdw>
          </a:effectLst>
        </p:spPr>
      </p:pic>
      <p:sp>
        <p:nvSpPr>
          <p:cNvPr id="7" name="Callout: Line 6">
            <a:extLst>
              <a:ext uri="{FF2B5EF4-FFF2-40B4-BE49-F238E27FC236}">
                <a16:creationId xmlns:a16="http://schemas.microsoft.com/office/drawing/2014/main" id="{2F3854FF-384B-4F15-A46D-70466B1CF91C}"/>
              </a:ext>
              <a:ext uri="{C183D7F6-B498-43B3-948B-1728B52AA6E4}">
                <adec:decorative xmlns:adec="http://schemas.microsoft.com/office/drawing/2017/decorative" val="1"/>
              </a:ext>
            </a:extLst>
          </p:cNvPr>
          <p:cNvSpPr/>
          <p:nvPr/>
        </p:nvSpPr>
        <p:spPr>
          <a:xfrm>
            <a:off x="7913134" y="3116687"/>
            <a:ext cx="1099468" cy="2743964"/>
          </a:xfrm>
          <a:prstGeom prst="borderCallout1">
            <a:avLst>
              <a:gd name="adj1" fmla="val -24"/>
              <a:gd name="adj2" fmla="val 100604"/>
              <a:gd name="adj3" fmla="val -72894"/>
              <a:gd name="adj4" fmla="val 116288"/>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dirty="0">
              <a:solidFill>
                <a:schemeClr val="tx2"/>
              </a:solidFill>
              <a:latin typeface="+mj-lt"/>
            </a:endParaRPr>
          </a:p>
        </p:txBody>
      </p:sp>
      <p:cxnSp>
        <p:nvCxnSpPr>
          <p:cNvPr id="11" name="Straight Connector 10">
            <a:extLst>
              <a:ext uri="{FF2B5EF4-FFF2-40B4-BE49-F238E27FC236}">
                <a16:creationId xmlns:a16="http://schemas.microsoft.com/office/drawing/2014/main" id="{6304E49F-A08C-4D1A-A0BD-B74982B6A337}"/>
              </a:ext>
              <a:ext uri="{C183D7F6-B498-43B3-948B-1728B52AA6E4}">
                <adec:decorative xmlns:adec="http://schemas.microsoft.com/office/drawing/2017/decorative" val="1"/>
              </a:ext>
            </a:extLst>
          </p:cNvPr>
          <p:cNvCxnSpPr/>
          <p:nvPr/>
        </p:nvCxnSpPr>
        <p:spPr>
          <a:xfrm>
            <a:off x="9019975" y="5860651"/>
            <a:ext cx="198453" cy="33744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a:extLst>
              <a:ext uri="{FF2B5EF4-FFF2-40B4-BE49-F238E27FC236}">
                <a16:creationId xmlns:a16="http://schemas.microsoft.com/office/drawing/2014/main" id="{53ADDC6A-D5F8-402A-9671-A2D581FBC8C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13109794"/>
      </p:ext>
    </p:extLst>
  </p:cSld>
  <p:clrMapOvr>
    <a:masterClrMapping/>
  </p:clrMapOvr>
  <mc:AlternateContent xmlns:mc="http://schemas.openxmlformats.org/markup-compatibility/2006" xmlns:p14="http://schemas.microsoft.com/office/powerpoint/2010/main">
    <mc:Choice Requires="p14">
      <p:transition spd="slow" p14:dur="2000" advTm="53399"/>
    </mc:Choice>
    <mc:Fallback xmlns="">
      <p:transition spd="slow" advTm="53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err="1"/>
              <a:t>BigFuture</a:t>
            </a:r>
            <a:r>
              <a:rPr lang="en-US" sz="1800" baseline="100000" dirty="0"/>
              <a:t>™</a:t>
            </a:r>
            <a:r>
              <a:rPr lang="en-US" sz="3200" dirty="0"/>
              <a:t>— Search Colleges, Scholarships, and Careers</a:t>
            </a:r>
            <a:endParaRPr lang="en-US" dirty="0"/>
          </a:p>
        </p:txBody>
      </p:sp>
      <p:sp>
        <p:nvSpPr>
          <p:cNvPr id="4" name="Content Placeholder 3"/>
          <p:cNvSpPr>
            <a:spLocks noGrp="1"/>
          </p:cNvSpPr>
          <p:nvPr>
            <p:ph idx="4294967295"/>
          </p:nvPr>
        </p:nvSpPr>
        <p:spPr>
          <a:xfrm>
            <a:off x="7109138" y="1248961"/>
            <a:ext cx="4600475" cy="4005619"/>
          </a:xfrm>
        </p:spPr>
        <p:txBody>
          <a:bodyPr>
            <a:normAutofit fontScale="92500"/>
          </a:bodyPr>
          <a:lstStyle/>
          <a:p>
            <a:pPr>
              <a:lnSpc>
                <a:spcPct val="100000"/>
              </a:lnSpc>
              <a:spcBef>
                <a:spcPts val="1600"/>
              </a:spcBef>
              <a:buClr>
                <a:schemeClr val="tx2"/>
              </a:buClr>
            </a:pPr>
            <a:r>
              <a:rPr lang="en-US" sz="2400" dirty="0">
                <a:solidFill>
                  <a:schemeClr val="accent2"/>
                </a:solidFill>
              </a:rPr>
              <a:t>Search for colleges.</a:t>
            </a:r>
          </a:p>
          <a:p>
            <a:pPr>
              <a:lnSpc>
                <a:spcPct val="100000"/>
              </a:lnSpc>
              <a:spcBef>
                <a:spcPts val="1600"/>
              </a:spcBef>
              <a:buClr>
                <a:schemeClr val="tx2"/>
              </a:buClr>
            </a:pPr>
            <a:r>
              <a:rPr lang="en-US" sz="2400" dirty="0">
                <a:solidFill>
                  <a:schemeClr val="accent2"/>
                </a:solidFill>
              </a:rPr>
              <a:t>Watch videos from real students.</a:t>
            </a:r>
          </a:p>
          <a:p>
            <a:pPr>
              <a:lnSpc>
                <a:spcPct val="100000"/>
              </a:lnSpc>
              <a:spcBef>
                <a:spcPts val="1600"/>
              </a:spcBef>
              <a:buClr>
                <a:schemeClr val="tx2"/>
              </a:buClr>
            </a:pPr>
            <a:r>
              <a:rPr lang="en-US" sz="2400" dirty="0">
                <a:solidFill>
                  <a:schemeClr val="accent2"/>
                </a:solidFill>
              </a:rPr>
              <a:t>Hear from education professionals.</a:t>
            </a:r>
          </a:p>
          <a:p>
            <a:pPr>
              <a:lnSpc>
                <a:spcPct val="100000"/>
              </a:lnSpc>
              <a:spcBef>
                <a:spcPts val="1600"/>
              </a:spcBef>
              <a:buClr>
                <a:schemeClr val="tx2"/>
              </a:buClr>
            </a:pPr>
            <a:r>
              <a:rPr lang="en-US" sz="2400" dirty="0">
                <a:solidFill>
                  <a:schemeClr val="accent2"/>
                </a:solidFill>
              </a:rPr>
              <a:t>Learn about different colleges.</a:t>
            </a:r>
          </a:p>
          <a:p>
            <a:pPr>
              <a:lnSpc>
                <a:spcPct val="100000"/>
              </a:lnSpc>
              <a:spcBef>
                <a:spcPts val="1600"/>
              </a:spcBef>
              <a:buClr>
                <a:schemeClr val="tx2"/>
              </a:buClr>
            </a:pPr>
            <a:r>
              <a:rPr lang="en-US" sz="2400" dirty="0">
                <a:solidFill>
                  <a:schemeClr val="accent2"/>
                </a:solidFill>
              </a:rPr>
              <a:t>Get help paying for college.</a:t>
            </a:r>
          </a:p>
          <a:p>
            <a:pPr>
              <a:lnSpc>
                <a:spcPct val="100000"/>
              </a:lnSpc>
              <a:spcBef>
                <a:spcPts val="1600"/>
              </a:spcBef>
              <a:buClr>
                <a:schemeClr val="tx2"/>
              </a:buClr>
            </a:pPr>
            <a:r>
              <a:rPr lang="en-US" sz="2400" dirty="0">
                <a:solidFill>
                  <a:schemeClr val="accent2"/>
                </a:solidFill>
              </a:rPr>
              <a:t>Build a personalized plan for</a:t>
            </a:r>
            <a:br>
              <a:rPr lang="en-US" sz="2400" dirty="0">
                <a:solidFill>
                  <a:schemeClr val="accent2"/>
                </a:solidFill>
              </a:rPr>
            </a:br>
            <a:r>
              <a:rPr lang="en-US" sz="2400" dirty="0">
                <a:solidFill>
                  <a:schemeClr val="accent2"/>
                </a:solidFill>
              </a:rPr>
              <a:t>getting into college.</a:t>
            </a:r>
          </a:p>
        </p:txBody>
      </p:sp>
      <p:pic>
        <p:nvPicPr>
          <p:cNvPr id="7" name="Picture 6" descr="Screen shot of BegFuture dashboard.">
            <a:extLst>
              <a:ext uri="{FF2B5EF4-FFF2-40B4-BE49-F238E27FC236}">
                <a16:creationId xmlns:a16="http://schemas.microsoft.com/office/drawing/2014/main" id="{FFF777B7-6506-4790-A596-779C3904221B}"/>
              </a:ext>
            </a:extLst>
          </p:cNvPr>
          <p:cNvPicPr>
            <a:picLocks noChangeAspect="1"/>
          </p:cNvPicPr>
          <p:nvPr/>
        </p:nvPicPr>
        <p:blipFill>
          <a:blip r:embed="rId6"/>
          <a:stretch>
            <a:fillRect/>
          </a:stretch>
        </p:blipFill>
        <p:spPr>
          <a:xfrm>
            <a:off x="356461" y="1849535"/>
            <a:ext cx="5251965" cy="3725599"/>
          </a:xfrm>
          <a:prstGeom prst="rect">
            <a:avLst/>
          </a:prstGeom>
          <a:ln>
            <a:noFill/>
          </a:ln>
          <a:effectLst>
            <a:outerShdw blurRad="292100" dist="139700" dir="2700000" algn="tl" rotWithShape="0">
              <a:srgbClr val="333333">
                <a:alpha val="65000"/>
              </a:srgbClr>
            </a:outerShdw>
          </a:effectLst>
        </p:spPr>
      </p:pic>
      <p:pic>
        <p:nvPicPr>
          <p:cNvPr id="5" name="Audio 4">
            <a:hlinkClick r:id="" action="ppaction://media"/>
            <a:extLst>
              <a:ext uri="{FF2B5EF4-FFF2-40B4-BE49-F238E27FC236}">
                <a16:creationId xmlns:a16="http://schemas.microsoft.com/office/drawing/2014/main" id="{6981F037-48F4-4097-909B-D076CE9DA22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717477244"/>
      </p:ext>
    </p:extLst>
  </p:cSld>
  <p:clrMapOvr>
    <a:masterClrMapping/>
  </p:clrMapOvr>
  <mc:AlternateContent xmlns:mc="http://schemas.openxmlformats.org/markup-compatibility/2006" xmlns:p14="http://schemas.microsoft.com/office/powerpoint/2010/main">
    <mc:Choice Requires="p14">
      <p:transition spd="slow" p14:dur="2000" advTm="40810"/>
    </mc:Choice>
    <mc:Fallback xmlns="">
      <p:transition spd="slow" advTm="40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Career Finder</a:t>
            </a:r>
            <a:endParaRPr lang="en-US" dirty="0"/>
          </a:p>
        </p:txBody>
      </p:sp>
      <p:sp>
        <p:nvSpPr>
          <p:cNvPr id="8" name="Title 5"/>
          <p:cNvSpPr txBox="1">
            <a:spLocks/>
          </p:cNvSpPr>
          <p:nvPr/>
        </p:nvSpPr>
        <p:spPr>
          <a:xfrm>
            <a:off x="350144" y="595922"/>
            <a:ext cx="3741737" cy="877163"/>
          </a:xfrm>
          <a:prstGeom prst="rect">
            <a:avLst/>
          </a:prstGeom>
        </p:spPr>
        <p:txBody>
          <a:bodyPr wrap="square" lIns="0" tIns="137160" rIns="0" bIns="0" anchor="t" anchorCtr="0">
            <a:spAutoFit/>
          </a:bodyPr>
          <a:lstStyle>
            <a:lvl1pPr algn="l" defTabSz="914400" rtl="0" eaLnBrk="1" latinLnBrk="0" hangingPunct="1">
              <a:lnSpc>
                <a:spcPct val="90000"/>
              </a:lnSpc>
              <a:spcBef>
                <a:spcPct val="0"/>
              </a:spcBef>
              <a:buNone/>
              <a:defRPr sz="3000" b="0" i="0" kern="1200">
                <a:solidFill>
                  <a:schemeClr val="tx1"/>
                </a:solidFill>
                <a:latin typeface="Verdana" charset="0"/>
                <a:ea typeface="Verdana" charset="0"/>
                <a:cs typeface="Verdana" charset="0"/>
              </a:defRPr>
            </a:lvl1pPr>
          </a:lstStyle>
          <a:p>
            <a:pPr>
              <a:lnSpc>
                <a:spcPct val="100000"/>
              </a:lnSpc>
              <a:spcBef>
                <a:spcPts val="1000"/>
              </a:spcBef>
            </a:pPr>
            <a:r>
              <a:rPr lang="en-US" sz="1600" b="1" dirty="0" err="1">
                <a:solidFill>
                  <a:schemeClr val="accent2"/>
                </a:solidFill>
                <a:latin typeface="Verdana Bold" charset="0"/>
                <a:ea typeface="Verdana Bold" charset="0"/>
                <a:cs typeface="Verdana Bold" charset="0"/>
              </a:rPr>
              <a:t>Roadtrip</a:t>
            </a:r>
            <a:r>
              <a:rPr lang="en-US" sz="1600" b="1" dirty="0">
                <a:solidFill>
                  <a:schemeClr val="accent2"/>
                </a:solidFill>
                <a:latin typeface="Verdana Bold" charset="0"/>
                <a:ea typeface="Verdana Bold" charset="0"/>
                <a:cs typeface="Verdana Bold" charset="0"/>
              </a:rPr>
              <a:t> Nation and College Board are partnering to help students connect with careers.</a:t>
            </a:r>
          </a:p>
        </p:txBody>
      </p:sp>
      <p:sp>
        <p:nvSpPr>
          <p:cNvPr id="4" name="Content Placeholder 3"/>
          <p:cNvSpPr>
            <a:spLocks noGrp="1"/>
          </p:cNvSpPr>
          <p:nvPr>
            <p:ph idx="4294967295"/>
          </p:nvPr>
        </p:nvSpPr>
        <p:spPr>
          <a:xfrm>
            <a:off x="350143" y="2071314"/>
            <a:ext cx="3741738" cy="3506787"/>
          </a:xfrm>
        </p:spPr>
        <p:txBody>
          <a:bodyPr/>
          <a:lstStyle/>
          <a:p>
            <a:pPr>
              <a:lnSpc>
                <a:spcPct val="100000"/>
              </a:lnSpc>
              <a:spcBef>
                <a:spcPts val="1600"/>
              </a:spcBef>
            </a:pPr>
            <a:r>
              <a:rPr lang="en-US" sz="2000" dirty="0"/>
              <a:t>Choose your core interests.</a:t>
            </a:r>
          </a:p>
          <a:p>
            <a:pPr>
              <a:lnSpc>
                <a:spcPct val="100000"/>
              </a:lnSpc>
              <a:spcBef>
                <a:spcPts val="1600"/>
              </a:spcBef>
            </a:pPr>
            <a:r>
              <a:rPr lang="en-US" sz="2000" dirty="0"/>
              <a:t>Watch videos of leaders who share your interests.</a:t>
            </a:r>
          </a:p>
          <a:p>
            <a:pPr>
              <a:lnSpc>
                <a:spcPct val="100000"/>
              </a:lnSpc>
              <a:spcBef>
                <a:spcPts val="1600"/>
              </a:spcBef>
            </a:pPr>
            <a:r>
              <a:rPr lang="en-US" sz="2000" dirty="0"/>
              <a:t>Learn about majors and careers that align to your interests.</a:t>
            </a:r>
          </a:p>
          <a:p>
            <a:pPr>
              <a:lnSpc>
                <a:spcPct val="100000"/>
              </a:lnSpc>
              <a:spcBef>
                <a:spcPts val="1600"/>
              </a:spcBef>
            </a:pPr>
            <a:r>
              <a:rPr lang="en-US" sz="2000" dirty="0"/>
              <a:t>See examples of leaders who followed a similar path.</a:t>
            </a:r>
          </a:p>
          <a:p>
            <a:pPr marL="0" indent="0">
              <a:buNone/>
            </a:pPr>
            <a:endParaRPr lang="en-US" dirty="0"/>
          </a:p>
          <a:p>
            <a:pPr marL="0" indent="0">
              <a:buNone/>
            </a:pPr>
            <a:endParaRPr lang="en-US" dirty="0"/>
          </a:p>
          <a:p>
            <a:endParaRPr lang="en-US" dirty="0"/>
          </a:p>
        </p:txBody>
      </p:sp>
      <p:pic>
        <p:nvPicPr>
          <p:cNvPr id="7" name="Picture 6" descr="Screen shot of Career Finder dashboard.">
            <a:extLst>
              <a:ext uri="{FF2B5EF4-FFF2-40B4-BE49-F238E27FC236}">
                <a16:creationId xmlns:a16="http://schemas.microsoft.com/office/drawing/2014/main" id="{F7BF19AE-5C02-487F-9BEC-396CED83DC2B}"/>
              </a:ext>
            </a:extLst>
          </p:cNvPr>
          <p:cNvPicPr>
            <a:picLocks noChangeAspect="1"/>
          </p:cNvPicPr>
          <p:nvPr/>
        </p:nvPicPr>
        <p:blipFill>
          <a:blip r:embed="rId6"/>
          <a:stretch>
            <a:fillRect/>
          </a:stretch>
        </p:blipFill>
        <p:spPr>
          <a:xfrm>
            <a:off x="4920099" y="1433621"/>
            <a:ext cx="6250854" cy="4400132"/>
          </a:xfrm>
          <a:prstGeom prst="rect">
            <a:avLst/>
          </a:prstGeom>
          <a:ln>
            <a:noFill/>
          </a:ln>
          <a:effectLst>
            <a:outerShdw blurRad="292100" dist="139700" dir="2700000" algn="tl" rotWithShape="0">
              <a:srgbClr val="333333">
                <a:alpha val="65000"/>
              </a:srgbClr>
            </a:outerShdw>
          </a:effectLst>
        </p:spPr>
      </p:pic>
      <p:pic>
        <p:nvPicPr>
          <p:cNvPr id="2" name="Audio 1">
            <a:hlinkClick r:id="" action="ppaction://media"/>
            <a:extLst>
              <a:ext uri="{FF2B5EF4-FFF2-40B4-BE49-F238E27FC236}">
                <a16:creationId xmlns:a16="http://schemas.microsoft.com/office/drawing/2014/main" id="{65DEAAAD-CCA5-4973-AAC3-E716B89BFBF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45175900"/>
      </p:ext>
    </p:extLst>
  </p:cSld>
  <p:clrMapOvr>
    <a:masterClrMapping/>
  </p:clrMapOvr>
  <mc:AlternateContent xmlns:mc="http://schemas.openxmlformats.org/markup-compatibility/2006" xmlns:p14="http://schemas.microsoft.com/office/powerpoint/2010/main">
    <mc:Choice Requires="p14">
      <p:transition spd="slow" p14:dur="2000" advTm="27631"/>
    </mc:Choice>
    <mc:Fallback xmlns="">
      <p:transition spd="slow" advTm="27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Student Search Service</a:t>
            </a:r>
            <a:r>
              <a:rPr lang="en-US" sz="1600" baseline="94000" dirty="0"/>
              <a:t>®</a:t>
            </a:r>
            <a:endParaRPr lang="en-US" dirty="0"/>
          </a:p>
        </p:txBody>
      </p:sp>
      <p:sp>
        <p:nvSpPr>
          <p:cNvPr id="5" name="Text Placeholder 4"/>
          <p:cNvSpPr>
            <a:spLocks noGrp="1"/>
          </p:cNvSpPr>
          <p:nvPr>
            <p:ph type="body" sz="quarter" idx="4294967295"/>
          </p:nvPr>
        </p:nvSpPr>
        <p:spPr>
          <a:xfrm>
            <a:off x="443345" y="1068460"/>
            <a:ext cx="3741738" cy="969962"/>
          </a:xfrm>
        </p:spPr>
        <p:txBody>
          <a:bodyPr>
            <a:normAutofit fontScale="92500"/>
          </a:bodyPr>
          <a:lstStyle/>
          <a:p>
            <a:pPr marL="0" indent="0">
              <a:lnSpc>
                <a:spcPct val="100000"/>
              </a:lnSpc>
              <a:buNone/>
            </a:pPr>
            <a:r>
              <a:rPr lang="en-US" sz="2000" b="1" dirty="0">
                <a:solidFill>
                  <a:schemeClr val="tx2"/>
                </a:solidFill>
              </a:rPr>
              <a:t>Connects students with information about educational and financial aid opportunities</a:t>
            </a:r>
            <a:r>
              <a:rPr lang="en-US" sz="2000" dirty="0">
                <a:solidFill>
                  <a:schemeClr val="tx2"/>
                </a:solidFill>
              </a:rPr>
              <a:t>.</a:t>
            </a:r>
          </a:p>
        </p:txBody>
      </p:sp>
      <p:sp>
        <p:nvSpPr>
          <p:cNvPr id="2" name="Content Placeholder 1"/>
          <p:cNvSpPr>
            <a:spLocks noGrp="1"/>
          </p:cNvSpPr>
          <p:nvPr>
            <p:ph idx="4294967295"/>
          </p:nvPr>
        </p:nvSpPr>
        <p:spPr>
          <a:xfrm>
            <a:off x="4920099" y="1459563"/>
            <a:ext cx="6343646" cy="4721080"/>
          </a:xfrm>
        </p:spPr>
        <p:txBody>
          <a:bodyPr>
            <a:normAutofit lnSpcReduction="10000"/>
          </a:bodyPr>
          <a:lstStyle/>
          <a:p>
            <a:pPr>
              <a:lnSpc>
                <a:spcPct val="100000"/>
              </a:lnSpc>
              <a:spcBef>
                <a:spcPts val="1600"/>
              </a:spcBef>
              <a:buFont typeface="Wingdings" panose="05000000000000000000" pitchFamily="2" charset="2"/>
              <a:buChar char="§"/>
            </a:pPr>
            <a:r>
              <a:rPr lang="en-US" dirty="0"/>
              <a:t>Participate voluntarily.</a:t>
            </a:r>
          </a:p>
          <a:p>
            <a:pPr>
              <a:lnSpc>
                <a:spcPct val="100000"/>
              </a:lnSpc>
              <a:spcBef>
                <a:spcPts val="1600"/>
              </a:spcBef>
              <a:buFont typeface="Wingdings" panose="05000000000000000000" pitchFamily="2" charset="2"/>
              <a:buChar char="§"/>
            </a:pPr>
            <a:r>
              <a:rPr lang="en-US" dirty="0"/>
              <a:t>Connect with more than 1,200 colleges, universities, scholarship programs, and educational organizations.</a:t>
            </a:r>
          </a:p>
          <a:p>
            <a:pPr>
              <a:lnSpc>
                <a:spcPct val="100000"/>
              </a:lnSpc>
              <a:spcBef>
                <a:spcPts val="1600"/>
              </a:spcBef>
              <a:buFont typeface="Wingdings" panose="05000000000000000000" pitchFamily="2" charset="2"/>
              <a:buChar char="§"/>
            </a:pPr>
            <a:r>
              <a:rPr lang="en-US" dirty="0"/>
              <a:t>Sign up when you take an assessment in the SAT</a:t>
            </a:r>
            <a:r>
              <a:rPr lang="en-US" sz="1000" baseline="80000" dirty="0"/>
              <a:t>®</a:t>
            </a:r>
            <a:r>
              <a:rPr lang="en-US" dirty="0"/>
              <a:t> Suite:</a:t>
            </a:r>
          </a:p>
          <a:p>
            <a:pPr marL="625475" lvl="1" indent="-342900">
              <a:lnSpc>
                <a:spcPct val="100000"/>
              </a:lnSpc>
              <a:spcBef>
                <a:spcPts val="1600"/>
              </a:spcBef>
              <a:spcAft>
                <a:spcPts val="0"/>
              </a:spcAft>
              <a:buSzPct val="90000"/>
              <a:buFont typeface="+mj-lt"/>
              <a:buAutoNum type="arabicPeriod"/>
            </a:pPr>
            <a:r>
              <a:rPr lang="en-US" sz="1600" dirty="0"/>
              <a:t>Choose to participate in Student Search Service when registering for a College Board test (fill in the circle on the answer sheet). </a:t>
            </a:r>
          </a:p>
          <a:p>
            <a:pPr marL="625475" lvl="1" indent="-342900">
              <a:lnSpc>
                <a:spcPct val="100000"/>
              </a:lnSpc>
              <a:spcBef>
                <a:spcPts val="1600"/>
              </a:spcBef>
              <a:spcAft>
                <a:spcPts val="0"/>
              </a:spcAft>
              <a:buSzPct val="90000"/>
              <a:buFont typeface="+mj-lt"/>
              <a:buAutoNum type="arabicPeriod"/>
            </a:pPr>
            <a:r>
              <a:rPr lang="en-US" sz="1600" dirty="0"/>
              <a:t>Provide information about yourself on your answer sheet. </a:t>
            </a:r>
          </a:p>
          <a:p>
            <a:pPr marL="625475" lvl="1" indent="-342900">
              <a:lnSpc>
                <a:spcPct val="100000"/>
              </a:lnSpc>
              <a:spcBef>
                <a:spcPts val="1600"/>
              </a:spcBef>
              <a:spcAft>
                <a:spcPts val="0"/>
              </a:spcAft>
              <a:buSzPct val="90000"/>
              <a:buFont typeface="+mj-lt"/>
              <a:buAutoNum type="arabicPeriod"/>
            </a:pPr>
            <a:r>
              <a:rPr lang="en-US" sz="1600" dirty="0"/>
              <a:t>Participating organizations can then search for groups of students who may be a good fit. </a:t>
            </a:r>
          </a:p>
          <a:p>
            <a:pPr marL="625475" lvl="1" indent="-342900">
              <a:lnSpc>
                <a:spcPct val="100000"/>
              </a:lnSpc>
              <a:spcBef>
                <a:spcPts val="1600"/>
              </a:spcBef>
              <a:spcAft>
                <a:spcPts val="0"/>
              </a:spcAft>
              <a:buSzPct val="90000"/>
              <a:buFont typeface="+mj-lt"/>
              <a:buAutoNum type="arabicPeriod"/>
            </a:pPr>
            <a:r>
              <a:rPr lang="en-US" sz="1600" dirty="0"/>
              <a:t>FYI: The College Board never shares information on disabilities, parental education, self-reported parental income, Social Security numbers, phone numbers, or actual test scores through Student Search Service.</a:t>
            </a:r>
          </a:p>
          <a:p>
            <a:endParaRPr lang="en-US" dirty="0"/>
          </a:p>
        </p:txBody>
      </p:sp>
      <p:pic>
        <p:nvPicPr>
          <p:cNvPr id="7" name="Audio 6">
            <a:hlinkClick r:id="" action="ppaction://media"/>
            <a:extLst>
              <a:ext uri="{FF2B5EF4-FFF2-40B4-BE49-F238E27FC236}">
                <a16:creationId xmlns:a16="http://schemas.microsoft.com/office/drawing/2014/main" id="{117F2C9D-06B8-43BE-934C-F292C9844EC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74426778"/>
      </p:ext>
    </p:extLst>
  </p:cSld>
  <p:clrMapOvr>
    <a:masterClrMapping/>
  </p:clrMapOvr>
  <mc:AlternateContent xmlns:mc="http://schemas.openxmlformats.org/markup-compatibility/2006" xmlns:p14="http://schemas.microsoft.com/office/powerpoint/2010/main">
    <mc:Choice Requires="p14">
      <p:transition spd="slow" p14:dur="2000" advTm="53253"/>
    </mc:Choice>
    <mc:Fallback xmlns="">
      <p:transition spd="slow" advTm="53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7200" dirty="0"/>
              <a:t>Thank</a:t>
            </a:r>
            <a:br>
              <a:rPr lang="en-US" sz="7200" dirty="0"/>
            </a:br>
            <a:r>
              <a:rPr lang="en-US" sz="7200" dirty="0"/>
              <a:t>You.</a:t>
            </a:r>
          </a:p>
        </p:txBody>
      </p:sp>
      <p:pic>
        <p:nvPicPr>
          <p:cNvPr id="4098" name="Picture 2" descr="Decorativ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8635" y="6007331"/>
            <a:ext cx="2700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a:extLst>
              <a:ext uri="{FF2B5EF4-FFF2-40B4-BE49-F238E27FC236}">
                <a16:creationId xmlns:a16="http://schemas.microsoft.com/office/drawing/2014/main" id="{19B6800D-46DC-4055-9F27-C6D2E3D4306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07252426"/>
      </p:ext>
    </p:extLst>
  </p:cSld>
  <p:clrMapOvr>
    <a:masterClrMapping/>
  </p:clrMapOvr>
  <mc:AlternateContent xmlns:mc="http://schemas.openxmlformats.org/markup-compatibility/2006" xmlns:p14="http://schemas.microsoft.com/office/powerpoint/2010/main">
    <mc:Choice Requires="p14">
      <p:transition spd="slow" p14:dur="2000" advTm="3995"/>
    </mc:Choice>
    <mc:Fallback xmlns="">
      <p:transition spd="slow" advTm="3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6A80-31E4-4F4D-9E19-7135833B0900}"/>
              </a:ext>
            </a:extLst>
          </p:cNvPr>
          <p:cNvSpPr>
            <a:spLocks noGrp="1"/>
          </p:cNvSpPr>
          <p:nvPr>
            <p:ph type="ctrTitle"/>
          </p:nvPr>
        </p:nvSpPr>
        <p:spPr/>
        <p:txBody>
          <a:bodyPr/>
          <a:lstStyle/>
          <a:p>
            <a:pPr algn="ctr"/>
            <a:r>
              <a:rPr lang="en-US" sz="4400" dirty="0"/>
              <a:t>8</a:t>
            </a:r>
            <a:r>
              <a:rPr lang="en-US" sz="4400" baseline="30000" dirty="0"/>
              <a:t>th</a:t>
            </a:r>
            <a:r>
              <a:rPr lang="en-US" sz="4400" dirty="0"/>
              <a:t> Grade Students at Missouri City Middle School took the PSAT Exam on </a:t>
            </a:r>
            <a:br>
              <a:rPr lang="en-US" sz="4400" dirty="0"/>
            </a:br>
            <a:r>
              <a:rPr lang="en-US" sz="4400" dirty="0"/>
              <a:t>Wednesday, October 13, 2021.</a:t>
            </a:r>
          </a:p>
        </p:txBody>
      </p:sp>
      <p:sp>
        <p:nvSpPr>
          <p:cNvPr id="3" name="Subtitle 2">
            <a:extLst>
              <a:ext uri="{FF2B5EF4-FFF2-40B4-BE49-F238E27FC236}">
                <a16:creationId xmlns:a16="http://schemas.microsoft.com/office/drawing/2014/main" id="{A8E75A71-2744-4A20-96C2-CBAD8B153C68}"/>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CED4B4A1-102B-4B6A-8E46-083C09E3D409}"/>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5E4B6CA6-A1E4-46F1-BDC3-449095B838A2}"/>
              </a:ext>
            </a:extLst>
          </p:cNvPr>
          <p:cNvSpPr>
            <a:spLocks noGrp="1"/>
          </p:cNvSpPr>
          <p:nvPr>
            <p:ph type="body" sz="quarter" idx="12"/>
          </p:nvPr>
        </p:nvSpPr>
        <p:spPr/>
        <p:txBody>
          <a:bodyPr/>
          <a:lstStyle/>
          <a:p>
            <a:endParaRPr lang="en-US"/>
          </a:p>
        </p:txBody>
      </p:sp>
      <p:pic>
        <p:nvPicPr>
          <p:cNvPr id="7" name="Audio 6">
            <a:hlinkClick r:id="" action="ppaction://media"/>
            <a:extLst>
              <a:ext uri="{FF2B5EF4-FFF2-40B4-BE49-F238E27FC236}">
                <a16:creationId xmlns:a16="http://schemas.microsoft.com/office/drawing/2014/main" id="{CC1A6B58-EA42-4142-BEA8-1FF591B995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27755795"/>
      </p:ext>
    </p:extLst>
  </p:cSld>
  <p:clrMapOvr>
    <a:masterClrMapping/>
  </p:clrMapOvr>
  <mc:AlternateContent xmlns:mc="http://schemas.openxmlformats.org/markup-compatibility/2006">
    <mc:Choice xmlns:p14="http://schemas.microsoft.com/office/powerpoint/2010/main" Requires="p14">
      <p:transition spd="slow" p14:dur="2000" advTm="12099"/>
    </mc:Choice>
    <mc:Fallback>
      <p:transition spd="slow" advTm="12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Using Your </a:t>
            </a:r>
            <a:br>
              <a:rPr lang="en-US" dirty="0"/>
            </a:br>
            <a:r>
              <a:rPr lang="en-US" dirty="0"/>
              <a:t>PSAT</a:t>
            </a:r>
            <a:r>
              <a:rPr lang="en-US" sz="2000" baseline="100000" dirty="0"/>
              <a:t>TM</a:t>
            </a:r>
            <a:r>
              <a:rPr lang="en-US" dirty="0"/>
              <a:t> 8/9 Scores</a:t>
            </a:r>
            <a:br>
              <a:rPr lang="en-US" dirty="0"/>
            </a:br>
            <a:r>
              <a:rPr lang="en-US" dirty="0"/>
              <a:t>to Prepare for College</a:t>
            </a:r>
          </a:p>
        </p:txBody>
      </p:sp>
      <p:pic>
        <p:nvPicPr>
          <p:cNvPr id="2" name="Audio 1">
            <a:hlinkClick r:id="" action="ppaction://media"/>
            <a:extLst>
              <a:ext uri="{FF2B5EF4-FFF2-40B4-BE49-F238E27FC236}">
                <a16:creationId xmlns:a16="http://schemas.microsoft.com/office/drawing/2014/main" id="{B8FE7B0F-6977-4484-A0F3-7005C1E8727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530271944"/>
      </p:ext>
    </p:extLst>
  </p:cSld>
  <p:clrMapOvr>
    <a:masterClrMapping/>
  </p:clrMapOvr>
  <p:transition spd="slow" advTm="606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4EF8420-B973-4CB1-BB71-605BFCA76C6F}"/>
              </a:ext>
            </a:extLst>
          </p:cNvPr>
          <p:cNvSpPr>
            <a:spLocks noGrp="1"/>
          </p:cNvSpPr>
          <p:nvPr>
            <p:ph type="title"/>
          </p:nvPr>
        </p:nvSpPr>
        <p:spPr/>
        <p:txBody>
          <a:bodyPr/>
          <a:lstStyle/>
          <a:p>
            <a:r>
              <a:rPr lang="en-US" sz="3600" dirty="0"/>
              <a:t>What Are the Benefits of</a:t>
            </a:r>
            <a:br>
              <a:rPr lang="en-US" sz="3600" dirty="0"/>
            </a:br>
            <a:r>
              <a:rPr lang="en-US" sz="3600" dirty="0"/>
              <a:t>Taking the</a:t>
            </a:r>
            <a:br>
              <a:rPr lang="en-US" sz="3600" dirty="0"/>
            </a:br>
            <a:r>
              <a:rPr lang="en-US" sz="3600" dirty="0"/>
              <a:t>PSAT™ 8/9?</a:t>
            </a:r>
            <a:endParaRPr lang="en-US" dirty="0"/>
          </a:p>
        </p:txBody>
      </p:sp>
      <p:sp>
        <p:nvSpPr>
          <p:cNvPr id="9" name="Rectangle 8">
            <a:extLst>
              <a:ext uri="{FF2B5EF4-FFF2-40B4-BE49-F238E27FC236}">
                <a16:creationId xmlns:a16="http://schemas.microsoft.com/office/drawing/2014/main" id="{7A20AC92-EECC-4362-9C9C-AA947874E357}"/>
              </a:ext>
            </a:extLst>
          </p:cNvPr>
          <p:cNvSpPr/>
          <p:nvPr/>
        </p:nvSpPr>
        <p:spPr>
          <a:xfrm>
            <a:off x="6982691" y="699465"/>
            <a:ext cx="4852848" cy="3129062"/>
          </a:xfrm>
          <a:prstGeom prst="rect">
            <a:avLst/>
          </a:prstGeom>
        </p:spPr>
        <p:txBody>
          <a:bodyPr wrap="square">
            <a:spAutoFit/>
          </a:bodyPr>
          <a:lstStyle/>
          <a:p>
            <a:pPr marL="285750" indent="-285750">
              <a:lnSpc>
                <a:spcPct val="100000"/>
              </a:lnSpc>
              <a:spcBef>
                <a:spcPts val="1600"/>
              </a:spcBef>
              <a:spcAft>
                <a:spcPts val="0"/>
              </a:spcAft>
              <a:buFont typeface="Arial" panose="020B0604020202020204" pitchFamily="34" charset="0"/>
              <a:buChar char="•"/>
            </a:pPr>
            <a:r>
              <a:rPr lang="en-US" dirty="0"/>
              <a:t>Get a baseline of your college readiness.</a:t>
            </a:r>
          </a:p>
          <a:p>
            <a:pPr marL="285750" indent="-285750">
              <a:lnSpc>
                <a:spcPct val="100000"/>
              </a:lnSpc>
              <a:spcBef>
                <a:spcPts val="1600"/>
              </a:spcBef>
              <a:buFont typeface="Arial" panose="020B0604020202020204" pitchFamily="34" charset="0"/>
              <a:buChar char="•"/>
            </a:pPr>
            <a:r>
              <a:rPr lang="en-US" dirty="0"/>
              <a:t>Prepare for the PSAT/NMSQT</a:t>
            </a:r>
            <a:r>
              <a:rPr lang="en-US" sz="1000" baseline="80000" dirty="0"/>
              <a:t>®</a:t>
            </a:r>
            <a:r>
              <a:rPr lang="en-US" dirty="0"/>
              <a:t> and SAT</a:t>
            </a:r>
            <a:r>
              <a:rPr lang="en-US" sz="1000" baseline="80000" dirty="0"/>
              <a:t>®</a:t>
            </a:r>
            <a:r>
              <a:rPr lang="en-US" sz="1000" dirty="0"/>
              <a:t>.</a:t>
            </a:r>
          </a:p>
          <a:p>
            <a:pPr marL="285750" indent="-285750">
              <a:lnSpc>
                <a:spcPct val="100000"/>
              </a:lnSpc>
              <a:spcBef>
                <a:spcPts val="1600"/>
              </a:spcBef>
              <a:buFont typeface="Arial" panose="020B0604020202020204" pitchFamily="34" charset="0"/>
              <a:buChar char="•"/>
            </a:pPr>
            <a:r>
              <a:rPr lang="en-US" dirty="0"/>
              <a:t>Get free, personalized, and focused practice through Khan Academy</a:t>
            </a:r>
            <a:r>
              <a:rPr lang="en-US" sz="1000" baseline="80000" dirty="0"/>
              <a:t>®</a:t>
            </a:r>
            <a:r>
              <a:rPr lang="en-US" sz="1000" dirty="0"/>
              <a:t>.</a:t>
            </a:r>
            <a:r>
              <a:rPr lang="en-US" dirty="0"/>
              <a:t> </a:t>
            </a:r>
          </a:p>
          <a:p>
            <a:pPr marL="285750" indent="-285750">
              <a:lnSpc>
                <a:spcPct val="100000"/>
              </a:lnSpc>
              <a:spcBef>
                <a:spcPts val="1600"/>
              </a:spcBef>
              <a:spcAft>
                <a:spcPts val="0"/>
              </a:spcAft>
              <a:buFont typeface="Arial" panose="020B0604020202020204" pitchFamily="34" charset="0"/>
              <a:buChar char="•"/>
            </a:pPr>
            <a:r>
              <a:rPr lang="en-US" dirty="0"/>
              <a:t>Start getting ready for college with college and career planning tools.</a:t>
            </a:r>
          </a:p>
          <a:p>
            <a:pPr marL="285750" indent="-285750">
              <a:lnSpc>
                <a:spcPct val="100000"/>
              </a:lnSpc>
              <a:spcBef>
                <a:spcPts val="1600"/>
              </a:spcBef>
              <a:spcAft>
                <a:spcPts val="0"/>
              </a:spcAft>
              <a:buFont typeface="Arial" panose="020B0604020202020204" pitchFamily="34" charset="0"/>
              <a:buChar char="•"/>
            </a:pPr>
            <a:r>
              <a:rPr lang="en-US" dirty="0"/>
              <a:t>See the AP</a:t>
            </a:r>
            <a:r>
              <a:rPr lang="en-US" sz="1000" baseline="80000" dirty="0"/>
              <a:t>®</a:t>
            </a:r>
            <a:r>
              <a:rPr lang="en-US" dirty="0"/>
              <a:t> courses for which you might be ready.</a:t>
            </a:r>
          </a:p>
        </p:txBody>
      </p:sp>
      <p:pic>
        <p:nvPicPr>
          <p:cNvPr id="8" name="Picture 7">
            <a:extLst>
              <a:ext uri="{FF2B5EF4-FFF2-40B4-BE49-F238E27FC236}">
                <a16:creationId xmlns:a16="http://schemas.microsoft.com/office/drawing/2014/main" id="{3FAEE725-D922-4C51-B1AD-120E7E16538F}"/>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6726" y="2761693"/>
            <a:ext cx="3741737" cy="3275617"/>
          </a:xfrm>
          <a:prstGeom prst="rect">
            <a:avLst/>
          </a:prstGeom>
        </p:spPr>
      </p:pic>
      <p:pic>
        <p:nvPicPr>
          <p:cNvPr id="3" name="Audio 2">
            <a:hlinkClick r:id="" action="ppaction://media"/>
            <a:extLst>
              <a:ext uri="{FF2B5EF4-FFF2-40B4-BE49-F238E27FC236}">
                <a16:creationId xmlns:a16="http://schemas.microsoft.com/office/drawing/2014/main" id="{47BCE0C2-C85A-417B-9840-A0FB3E2FC32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96432531"/>
      </p:ext>
    </p:extLst>
  </p:cSld>
  <p:clrMapOvr>
    <a:masterClrMapping/>
  </p:clrMapOvr>
  <mc:AlternateContent xmlns:mc="http://schemas.openxmlformats.org/markup-compatibility/2006" xmlns:p14="http://schemas.microsoft.com/office/powerpoint/2010/main">
    <mc:Choice Requires="p14">
      <p:transition spd="slow" p14:dur="2000" advTm="27831"/>
    </mc:Choice>
    <mc:Fallback xmlns="">
      <p:transition spd="slow" advTm="27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a:t>Understanding My Paper Score Report</a:t>
            </a:r>
          </a:p>
        </p:txBody>
      </p:sp>
      <p:pic>
        <p:nvPicPr>
          <p:cNvPr id="6" name="Audio 5">
            <a:hlinkClick r:id="" action="ppaction://media"/>
            <a:extLst>
              <a:ext uri="{FF2B5EF4-FFF2-40B4-BE49-F238E27FC236}">
                <a16:creationId xmlns:a16="http://schemas.microsoft.com/office/drawing/2014/main" id="{F935F53A-CE9B-45E3-853F-321C836D415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10024047"/>
      </p:ext>
    </p:extLst>
  </p:cSld>
  <p:clrMapOvr>
    <a:masterClrMapping/>
  </p:clrMapOvr>
  <mc:AlternateContent xmlns:mc="http://schemas.openxmlformats.org/markup-compatibility/2006" xmlns:p14="http://schemas.microsoft.com/office/powerpoint/2010/main">
    <mc:Choice Requires="p14">
      <p:transition spd="slow" p14:dur="2000" advTm="20255"/>
    </mc:Choice>
    <mc:Fallback xmlns="">
      <p:transition spd="slow" advTm="20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What Are My Scores?</a:t>
            </a:r>
          </a:p>
        </p:txBody>
      </p:sp>
      <p:sp>
        <p:nvSpPr>
          <p:cNvPr id="6" name="Text Placeholder 5"/>
          <p:cNvSpPr>
            <a:spLocks noGrp="1"/>
          </p:cNvSpPr>
          <p:nvPr>
            <p:ph type="body" sz="quarter" idx="4294967295"/>
          </p:nvPr>
        </p:nvSpPr>
        <p:spPr>
          <a:xfrm>
            <a:off x="296347" y="1164432"/>
            <a:ext cx="4054475" cy="722312"/>
          </a:xfrm>
        </p:spPr>
        <p:txBody>
          <a:bodyPr/>
          <a:lstStyle/>
          <a:p>
            <a:pPr marL="0" indent="0">
              <a:lnSpc>
                <a:spcPct val="100000"/>
              </a:lnSpc>
              <a:buNone/>
            </a:pPr>
            <a:r>
              <a:rPr lang="en-US" dirty="0">
                <a:solidFill>
                  <a:srgbClr val="0070C0"/>
                </a:solidFill>
              </a:rPr>
              <a:t>Scores for the assessments in the SAT</a:t>
            </a:r>
            <a:r>
              <a:rPr lang="en-US" sz="1000" baseline="80000" dirty="0">
                <a:solidFill>
                  <a:srgbClr val="0070C0"/>
                </a:solidFill>
              </a:rPr>
              <a:t>® </a:t>
            </a:r>
            <a:r>
              <a:rPr lang="en-US" dirty="0">
                <a:solidFill>
                  <a:srgbClr val="0070C0"/>
                </a:solidFill>
              </a:rPr>
              <a:t>Suite are vertically equated.</a:t>
            </a:r>
          </a:p>
        </p:txBody>
      </p:sp>
      <p:pic>
        <p:nvPicPr>
          <p:cNvPr id="2" name="Picture 1" descr="PSAT 8/9 paper student score report page 1">
            <a:extLst>
              <a:ext uri="{FF2B5EF4-FFF2-40B4-BE49-F238E27FC236}">
                <a16:creationId xmlns:a16="http://schemas.microsoft.com/office/drawing/2014/main" id="{DF20820A-9709-4245-9052-4F3C3DD31C8D}"/>
              </a:ext>
            </a:extLst>
          </p:cNvPr>
          <p:cNvPicPr>
            <a:picLocks noChangeAspect="1"/>
          </p:cNvPicPr>
          <p:nvPr/>
        </p:nvPicPr>
        <p:blipFill>
          <a:blip r:embed="rId6"/>
          <a:stretch>
            <a:fillRect/>
          </a:stretch>
        </p:blipFill>
        <p:spPr>
          <a:xfrm>
            <a:off x="786832" y="2207729"/>
            <a:ext cx="2921974" cy="3794205"/>
          </a:xfrm>
          <a:prstGeom prst="rect">
            <a:avLst/>
          </a:prstGeom>
          <a:ln>
            <a:noFill/>
          </a:ln>
          <a:effectLst>
            <a:outerShdw blurRad="292100" dist="139700" dir="2700000" algn="tl" rotWithShape="0">
              <a:srgbClr val="333333">
                <a:alpha val="65000"/>
              </a:srgbClr>
            </a:outerShdw>
          </a:effectLst>
        </p:spPr>
      </p:pic>
      <p:pic>
        <p:nvPicPr>
          <p:cNvPr id="3" name="Picture 2" descr="PSAT 8/9 paper student score report pg 2. Total Score 900, Evidence Based Reading and Writing Score 460, Math Score 440.">
            <a:extLst>
              <a:ext uri="{FF2B5EF4-FFF2-40B4-BE49-F238E27FC236}">
                <a16:creationId xmlns:a16="http://schemas.microsoft.com/office/drawing/2014/main" id="{0CAA32C5-E622-4823-8368-C9403B71DE33}"/>
              </a:ext>
            </a:extLst>
          </p:cNvPr>
          <p:cNvPicPr>
            <a:picLocks noChangeAspect="1"/>
          </p:cNvPicPr>
          <p:nvPr/>
        </p:nvPicPr>
        <p:blipFill>
          <a:blip r:embed="rId7"/>
          <a:stretch>
            <a:fillRect/>
          </a:stretch>
        </p:blipFill>
        <p:spPr>
          <a:xfrm>
            <a:off x="5988763" y="574012"/>
            <a:ext cx="4323318" cy="5427922"/>
          </a:xfrm>
          <a:prstGeom prst="rect">
            <a:avLst/>
          </a:prstGeom>
        </p:spPr>
      </p:pic>
      <p:sp>
        <p:nvSpPr>
          <p:cNvPr id="9" name="Oval 8">
            <a:extLst>
              <a:ext uri="{C183D7F6-B498-43B3-948B-1728B52AA6E4}">
                <adec:decorative xmlns:adec="http://schemas.microsoft.com/office/drawing/2017/decorative" val="1"/>
              </a:ext>
            </a:extLst>
          </p:cNvPr>
          <p:cNvSpPr/>
          <p:nvPr/>
        </p:nvSpPr>
        <p:spPr>
          <a:xfrm>
            <a:off x="6217954" y="1349039"/>
            <a:ext cx="2072640" cy="1322455"/>
          </a:xfrm>
          <a:prstGeom prst="ellipse">
            <a:avLst/>
          </a:prstGeom>
          <a:noFill/>
          <a:ln w="38100" cmpd="sng">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C183D7F6-B498-43B3-948B-1728B52AA6E4}">
                <adec:decorative xmlns:adec="http://schemas.microsoft.com/office/drawing/2017/decorative" val="1"/>
              </a:ext>
            </a:extLst>
          </p:cNvPr>
          <p:cNvSpPr/>
          <p:nvPr/>
        </p:nvSpPr>
        <p:spPr>
          <a:xfrm>
            <a:off x="6280638" y="3254171"/>
            <a:ext cx="1060938" cy="1003111"/>
          </a:xfrm>
          <a:prstGeom prst="ellipse">
            <a:avLst/>
          </a:prstGeom>
          <a:noFill/>
          <a:ln w="38100" cmpd="sng">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5043C06-7E51-43F2-B0F8-57CFB088954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443503" y="3237521"/>
            <a:ext cx="1097375" cy="1036410"/>
          </a:xfrm>
          <a:prstGeom prst="rect">
            <a:avLst/>
          </a:prstGeom>
        </p:spPr>
      </p:pic>
      <p:pic>
        <p:nvPicPr>
          <p:cNvPr id="21" name="Audio 20">
            <a:hlinkClick r:id="" action="ppaction://media"/>
            <a:extLst>
              <a:ext uri="{FF2B5EF4-FFF2-40B4-BE49-F238E27FC236}">
                <a16:creationId xmlns:a16="http://schemas.microsoft.com/office/drawing/2014/main" id="{B20264F1-1094-4F17-A92B-F7DB168AA3E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446814790"/>
      </p:ext>
    </p:extLst>
  </p:cSld>
  <p:clrMapOvr>
    <a:masterClrMapping/>
  </p:clrMapOvr>
  <mc:AlternateContent xmlns:mc="http://schemas.openxmlformats.org/markup-compatibility/2006" xmlns:p14="http://schemas.microsoft.com/office/powerpoint/2010/main">
    <mc:Choice Requires="p14">
      <p:transition spd="slow" p14:dur="2000" advTm="87826"/>
    </mc:Choice>
    <mc:Fallback xmlns="">
      <p:transition spd="slow" advTm="87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Are My Score Percentiles?</a:t>
            </a:r>
            <a:endParaRPr lang="en-US" dirty="0"/>
          </a:p>
        </p:txBody>
      </p:sp>
      <p:sp>
        <p:nvSpPr>
          <p:cNvPr id="5" name="Text Placeholder 4"/>
          <p:cNvSpPr>
            <a:spLocks noGrp="1"/>
          </p:cNvSpPr>
          <p:nvPr>
            <p:ph type="body" sz="quarter" idx="4294967295"/>
          </p:nvPr>
        </p:nvSpPr>
        <p:spPr>
          <a:xfrm>
            <a:off x="356461" y="1745396"/>
            <a:ext cx="3741738" cy="1319212"/>
          </a:xfrm>
        </p:spPr>
        <p:txBody>
          <a:bodyPr/>
          <a:lstStyle/>
          <a:p>
            <a:pPr marL="0" indent="0">
              <a:lnSpc>
                <a:spcPct val="100000"/>
              </a:lnSpc>
              <a:buNone/>
            </a:pPr>
            <a:r>
              <a:rPr lang="en-US" dirty="0">
                <a:solidFill>
                  <a:srgbClr val="0070C0"/>
                </a:solidFill>
              </a:rPr>
              <a:t>Percentiles and benchmarks are provided for eighth and ninth grades on the PSAT/NMSQT</a:t>
            </a:r>
            <a:r>
              <a:rPr lang="en-US" sz="1000" baseline="80000" dirty="0">
                <a:solidFill>
                  <a:srgbClr val="0070C0"/>
                </a:solidFill>
              </a:rPr>
              <a:t>®</a:t>
            </a:r>
            <a:r>
              <a:rPr lang="en-US" sz="1000" dirty="0">
                <a:solidFill>
                  <a:srgbClr val="0070C0"/>
                </a:solidFill>
              </a:rPr>
              <a:t>.</a:t>
            </a:r>
          </a:p>
          <a:p>
            <a:endParaRPr lang="en-US" dirty="0"/>
          </a:p>
        </p:txBody>
      </p:sp>
      <p:pic>
        <p:nvPicPr>
          <p:cNvPr id="2" name="Picture 1" descr="PSAT 8/9 paper student score report page 2 highlighting Percentiles.  Total score 55th percentile, Evidence-based Reading and Writing 59th percentile, Math 49th percentile.">
            <a:extLst>
              <a:ext uri="{FF2B5EF4-FFF2-40B4-BE49-F238E27FC236}">
                <a16:creationId xmlns:a16="http://schemas.microsoft.com/office/drawing/2014/main" id="{64B23C04-7A5B-4743-B1AF-B43AA65ECB5F}"/>
              </a:ext>
            </a:extLst>
          </p:cNvPr>
          <p:cNvPicPr>
            <a:picLocks noChangeAspect="1"/>
          </p:cNvPicPr>
          <p:nvPr/>
        </p:nvPicPr>
        <p:blipFill>
          <a:blip r:embed="rId6"/>
          <a:stretch>
            <a:fillRect/>
          </a:stretch>
        </p:blipFill>
        <p:spPr>
          <a:xfrm>
            <a:off x="6803306" y="303823"/>
            <a:ext cx="4635486" cy="5819848"/>
          </a:xfrm>
          <a:prstGeom prst="rect">
            <a:avLst/>
          </a:prstGeom>
        </p:spPr>
      </p:pic>
      <p:sp>
        <p:nvSpPr>
          <p:cNvPr id="9" name="Oval 8">
            <a:extLst>
              <a:ext uri="{C183D7F6-B498-43B3-948B-1728B52AA6E4}">
                <adec:decorative xmlns:adec="http://schemas.microsoft.com/office/drawing/2017/decorative" val="1"/>
              </a:ext>
            </a:extLst>
          </p:cNvPr>
          <p:cNvSpPr/>
          <p:nvPr/>
        </p:nvSpPr>
        <p:spPr>
          <a:xfrm>
            <a:off x="7174486" y="3631223"/>
            <a:ext cx="1036320" cy="623078"/>
          </a:xfrm>
          <a:prstGeom prst="ellipse">
            <a:avLst/>
          </a:prstGeom>
          <a:noFill/>
          <a:ln w="38100" cmpd="sng">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C183D7F6-B498-43B3-948B-1728B52AA6E4}">
                <adec:decorative xmlns:adec="http://schemas.microsoft.com/office/drawing/2017/decorative" val="1"/>
              </a:ext>
            </a:extLst>
          </p:cNvPr>
          <p:cNvSpPr/>
          <p:nvPr/>
        </p:nvSpPr>
        <p:spPr>
          <a:xfrm>
            <a:off x="7549169" y="1908756"/>
            <a:ext cx="1462945" cy="694944"/>
          </a:xfrm>
          <a:prstGeom prst="ellipse">
            <a:avLst/>
          </a:prstGeom>
          <a:noFill/>
          <a:ln w="38100" cmpd="sng">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C183D7F6-B498-43B3-948B-1728B52AA6E4}">
                <adec:decorative xmlns:adec="http://schemas.microsoft.com/office/drawing/2017/decorative" val="1"/>
              </a:ext>
            </a:extLst>
          </p:cNvPr>
          <p:cNvSpPr/>
          <p:nvPr/>
        </p:nvSpPr>
        <p:spPr>
          <a:xfrm>
            <a:off x="8380199" y="3631223"/>
            <a:ext cx="1036320" cy="623078"/>
          </a:xfrm>
          <a:prstGeom prst="ellipse">
            <a:avLst/>
          </a:prstGeom>
          <a:noFill/>
          <a:ln w="38100" cmpd="sng">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CAF5A955-C81C-4409-8510-EDE549B5C07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37128051"/>
      </p:ext>
    </p:extLst>
  </p:cSld>
  <p:clrMapOvr>
    <a:masterClrMapping/>
  </p:clrMapOvr>
  <mc:AlternateContent xmlns:mc="http://schemas.openxmlformats.org/markup-compatibility/2006" xmlns:p14="http://schemas.microsoft.com/office/powerpoint/2010/main">
    <mc:Choice Requires="p14">
      <p:transition spd="slow" p14:dur="2000" advTm="40136"/>
    </mc:Choice>
    <mc:Fallback xmlns="">
      <p:transition spd="slow" advTm="40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911E-8698-4C19-8E33-59AB56CCC2D2}"/>
              </a:ext>
            </a:extLst>
          </p:cNvPr>
          <p:cNvSpPr>
            <a:spLocks noGrp="1"/>
          </p:cNvSpPr>
          <p:nvPr>
            <p:ph type="title"/>
          </p:nvPr>
        </p:nvSpPr>
        <p:spPr/>
        <p:txBody>
          <a:bodyPr/>
          <a:lstStyle/>
          <a:p>
            <a:r>
              <a:rPr lang="en-US" dirty="0"/>
              <a:t>What Can I Do To Prepare For My Future?</a:t>
            </a:r>
          </a:p>
        </p:txBody>
      </p:sp>
      <p:pic>
        <p:nvPicPr>
          <p:cNvPr id="3" name="Picture 2" descr="PSAT 8/9 paper student score report page 3.">
            <a:extLst>
              <a:ext uri="{FF2B5EF4-FFF2-40B4-BE49-F238E27FC236}">
                <a16:creationId xmlns:a16="http://schemas.microsoft.com/office/drawing/2014/main" id="{F4B48E6D-93DB-4E5B-9C5E-7405F8B677C2}"/>
              </a:ext>
            </a:extLst>
          </p:cNvPr>
          <p:cNvPicPr>
            <a:picLocks noChangeAspect="1"/>
          </p:cNvPicPr>
          <p:nvPr/>
        </p:nvPicPr>
        <p:blipFill>
          <a:blip r:embed="rId6"/>
          <a:stretch>
            <a:fillRect/>
          </a:stretch>
        </p:blipFill>
        <p:spPr>
          <a:xfrm>
            <a:off x="223563" y="744981"/>
            <a:ext cx="4185132" cy="5368037"/>
          </a:xfrm>
          <a:prstGeom prst="rect">
            <a:avLst/>
          </a:prstGeom>
        </p:spPr>
      </p:pic>
      <p:pic>
        <p:nvPicPr>
          <p:cNvPr id="6" name="Audio 5">
            <a:hlinkClick r:id="" action="ppaction://media"/>
            <a:extLst>
              <a:ext uri="{FF2B5EF4-FFF2-40B4-BE49-F238E27FC236}">
                <a16:creationId xmlns:a16="http://schemas.microsoft.com/office/drawing/2014/main" id="{5EAE2B75-F8D2-4234-B0AB-8DB9943C420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2344786"/>
      </p:ext>
    </p:extLst>
  </p:cSld>
  <p:clrMapOvr>
    <a:masterClrMapping/>
  </p:clrMapOvr>
  <mc:AlternateContent xmlns:mc="http://schemas.openxmlformats.org/markup-compatibility/2006" xmlns:p14="http://schemas.microsoft.com/office/powerpoint/2010/main">
    <mc:Choice Requires="p14">
      <p:transition spd="slow" p14:dur="2000" advTm="33108"/>
    </mc:Choice>
    <mc:Fallback xmlns="">
      <p:transition spd="slow" advTm="33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Is My Question-Level Feedback?</a:t>
            </a:r>
            <a:endParaRPr lang="en-US" dirty="0"/>
          </a:p>
        </p:txBody>
      </p:sp>
      <p:pic>
        <p:nvPicPr>
          <p:cNvPr id="2" name="Picture 1" descr="PSAT 8/9 paper student score report showing Your Question Level Feedback.">
            <a:extLst>
              <a:ext uri="{FF2B5EF4-FFF2-40B4-BE49-F238E27FC236}">
                <a16:creationId xmlns:a16="http://schemas.microsoft.com/office/drawing/2014/main" id="{608F921E-04C1-4EB6-81DA-395B05B4F31B}"/>
              </a:ext>
            </a:extLst>
          </p:cNvPr>
          <p:cNvPicPr>
            <a:picLocks noChangeAspect="1"/>
          </p:cNvPicPr>
          <p:nvPr/>
        </p:nvPicPr>
        <p:blipFill>
          <a:blip r:embed="rId6"/>
          <a:stretch>
            <a:fillRect/>
          </a:stretch>
        </p:blipFill>
        <p:spPr>
          <a:xfrm>
            <a:off x="6915222" y="349629"/>
            <a:ext cx="4804924" cy="6259993"/>
          </a:xfrm>
          <a:prstGeom prst="rect">
            <a:avLst/>
          </a:prstGeom>
        </p:spPr>
      </p:pic>
      <p:pic>
        <p:nvPicPr>
          <p:cNvPr id="3" name="Audio 2">
            <a:hlinkClick r:id="" action="ppaction://media"/>
            <a:extLst>
              <a:ext uri="{FF2B5EF4-FFF2-40B4-BE49-F238E27FC236}">
                <a16:creationId xmlns:a16="http://schemas.microsoft.com/office/drawing/2014/main" id="{0AC15829-073D-4F40-BF6A-BB1B0F405CF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6334614"/>
      </p:ext>
    </p:extLst>
  </p:cSld>
  <p:clrMapOvr>
    <a:masterClrMapping/>
  </p:clrMapOvr>
  <mc:AlternateContent xmlns:mc="http://schemas.openxmlformats.org/markup-compatibility/2006" xmlns:p14="http://schemas.microsoft.com/office/powerpoint/2010/main">
    <mc:Choice Requires="p14">
      <p:transition spd="slow" p14:dur="2000" advTm="54751"/>
    </mc:Choice>
    <mc:Fallback xmlns="">
      <p:transition spd="slow" advTm="54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CB-K12" val="5tcQlMqy"/>
  <p:tag name="ARTICULATE_SLIDE_COUNT" val="3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le Slide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Divider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tent Slide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B-K12">
  <a:themeElements>
    <a:clrScheme name="CB-K12">
      <a:dk1>
        <a:srgbClr val="1E1E1E"/>
      </a:dk1>
      <a:lt1>
        <a:srgbClr val="DCDCDC"/>
      </a:lt1>
      <a:dk2>
        <a:srgbClr val="FFFFFF"/>
      </a:dk2>
      <a:lt2>
        <a:srgbClr val="E57200"/>
      </a:lt2>
      <a:accent1>
        <a:srgbClr val="DCDCDC"/>
      </a:accent1>
      <a:accent2>
        <a:srgbClr val="FFFFFF"/>
      </a:accent2>
      <a:accent3>
        <a:srgbClr val="009CDE"/>
      </a:accent3>
      <a:accent4>
        <a:srgbClr val="71C5E8"/>
      </a:accent4>
      <a:accent5>
        <a:srgbClr val="505050"/>
      </a:accent5>
      <a:accent6>
        <a:srgbClr val="888888"/>
      </a:accent6>
      <a:hlink>
        <a:srgbClr val="1E1E1E"/>
      </a:hlink>
      <a:folHlink>
        <a:srgbClr val="009CDE"/>
      </a:folHlink>
    </a:clrScheme>
    <a:fontScheme name="CB-K12">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K12" id="{20BB08C5-25F0-46B1-9C83-860C83962183}" vid="{F6A58278-BC4E-404D-8FB5-CAEDB1199C1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020E8315AAD34E9FA42BDA308655E6" ma:contentTypeVersion="16" ma:contentTypeDescription="Create a new document." ma:contentTypeScope="" ma:versionID="85799191068989fad8fb781e4c3d5b53">
  <xsd:schema xmlns:xsd="http://www.w3.org/2001/XMLSchema" xmlns:xs="http://www.w3.org/2001/XMLSchema" xmlns:p="http://schemas.microsoft.com/office/2006/metadata/properties" xmlns:ns1="http://schemas.microsoft.com/sharepoint/v3" xmlns:ns3="a92e81bf-46be-42b7-850f-5bc2557f18d6" xmlns:ns4="819cdba2-0a93-423b-affd-d757c139d046" targetNamespace="http://schemas.microsoft.com/office/2006/metadata/properties" ma:root="true" ma:fieldsID="9b4cce57529c2794390e3927cf10afd2" ns1:_="" ns3:_="" ns4:_="">
    <xsd:import namespace="http://schemas.microsoft.com/sharepoint/v3"/>
    <xsd:import namespace="a92e81bf-46be-42b7-850f-5bc2557f18d6"/>
    <xsd:import namespace="819cdba2-0a93-423b-affd-d757c139d04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4:SharingHintHash" minOccurs="0"/>
                <xsd:element ref="ns3:MediaServiceLocation" minOccurs="0"/>
                <xsd:element ref="ns1:_ip_UnifiedCompliancePolicyProperties" minOccurs="0"/>
                <xsd:element ref="ns1:_ip_UnifiedCompliancePolicyUIAction" minOccurs="0"/>
                <xsd:element ref="ns3:MediaServiceAutoKeyPoints" minOccurs="0"/>
                <xsd:element ref="ns3:MediaServiceKeyPoint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2e81bf-46be-42b7-850f-5bc2557f18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19cdba2-0a93-423b-affd-d757c139d04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D56BB352-10FD-4A5F-8E05-489A0C90B5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92e81bf-46be-42b7-850f-5bc2557f18d6"/>
    <ds:schemaRef ds:uri="819cdba2-0a93-423b-affd-d757c139d0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13C1F5-2BBF-4D30-8643-0AA38F7560D3}">
  <ds:schemaRefs>
    <ds:schemaRef ds:uri="http://schemas.microsoft.com/sharepoint/v3/contenttype/forms"/>
  </ds:schemaRefs>
</ds:datastoreItem>
</file>

<file path=customXml/itemProps3.xml><?xml version="1.0" encoding="utf-8"?>
<ds:datastoreItem xmlns:ds="http://schemas.openxmlformats.org/officeDocument/2006/customXml" ds:itemID="{F1B66375-CDD0-406B-BAF5-5DCDCDBA0AF1}">
  <ds:schemaRefs>
    <ds:schemaRef ds:uri="http://purl.org/dc/elements/1.1/"/>
    <ds:schemaRef ds:uri="http://www.w3.org/XML/1998/namespace"/>
    <ds:schemaRef ds:uri="http://schemas.microsoft.com/sharepoint/v3"/>
    <ds:schemaRef ds:uri="a92e81bf-46be-42b7-850f-5bc2557f18d6"/>
    <ds:schemaRef ds:uri="http://schemas.microsoft.com/office/2006/documentManagement/types"/>
    <ds:schemaRef ds:uri="819cdba2-0a93-423b-affd-d757c139d046"/>
    <ds:schemaRef ds:uri="http://schemas.microsoft.com/office/infopath/2007/PartnerControls"/>
    <ds:schemaRef ds:uri="http://purl.org/dc/dcmitype/"/>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4176</TotalTime>
  <Words>3333</Words>
  <Application>Microsoft Office PowerPoint</Application>
  <PresentationFormat>Widescreen</PresentationFormat>
  <Paragraphs>156</Paragraphs>
  <Slides>19</Slides>
  <Notes>19</Notes>
  <HiddenSlides>0</HiddenSlides>
  <MMClips>19</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19</vt:i4>
      </vt:variant>
    </vt:vector>
  </HeadingPairs>
  <TitlesOfParts>
    <vt:vector size="32" baseType="lpstr">
      <vt:lpstr>Arial</vt:lpstr>
      <vt:lpstr>Calibri</vt:lpstr>
      <vt:lpstr>Marlett</vt:lpstr>
      <vt:lpstr>Roboto</vt:lpstr>
      <vt:lpstr>Roboto Slab</vt:lpstr>
      <vt:lpstr>Verdana</vt:lpstr>
      <vt:lpstr>Verdana Bold</vt:lpstr>
      <vt:lpstr>Verdana Regular</vt:lpstr>
      <vt:lpstr>Wingdings</vt:lpstr>
      <vt:lpstr>Title Slides</vt:lpstr>
      <vt:lpstr>Section Dividers</vt:lpstr>
      <vt:lpstr>1_Content Slides</vt:lpstr>
      <vt:lpstr>CB-K12</vt:lpstr>
      <vt:lpstr>Using Your  PSAT™ 8/9 Scores to Prepare for College</vt:lpstr>
      <vt:lpstr>8th Grade Students at Missouri City Middle School took the PSAT Exam on  Wednesday, October 13, 2021.</vt:lpstr>
      <vt:lpstr>Using Your  PSATTM 8/9 Scores to Prepare for College</vt:lpstr>
      <vt:lpstr>What Are the Benefits of Taking the PSAT™ 8/9?</vt:lpstr>
      <vt:lpstr>Understanding My Paper Score Report</vt:lpstr>
      <vt:lpstr>What Are My Scores?</vt:lpstr>
      <vt:lpstr>What Are My Score Percentiles?</vt:lpstr>
      <vt:lpstr>What Can I Do To Prepare For My Future?</vt:lpstr>
      <vt:lpstr>What Is My Question-Level Feedback?</vt:lpstr>
      <vt:lpstr>What Are My Next Steps?</vt:lpstr>
      <vt:lpstr>Official SAT® Practice on Khan Academy®— It’s FREE!</vt:lpstr>
      <vt:lpstr>How Can I Practice with Khan Academy®? </vt:lpstr>
      <vt:lpstr>What Steps Will I Follow to Link My College Board Account to Khan Academy®?</vt:lpstr>
      <vt:lpstr>How can I Link My College Board and Khan Academy® Accounts?</vt:lpstr>
      <vt:lpstr>What Additional Resources Will Help Me Prepare for My Future?</vt:lpstr>
      <vt:lpstr>BigFuture™— Search Colleges, Scholarships, and Careers</vt:lpstr>
      <vt:lpstr>Career Finder</vt:lpstr>
      <vt:lpstr>Student Search Service®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Your PSAT 8/9 Scores to Prepare for College Presentation | SAT Suite of Assessments – The College Board</dc:title>
  <dc:subject>A presentation for students on learning how to access PSAT 8/9 scores online, understanding score reports, and more.</dc:subject>
  <dc:creator>The College Board;PSAT 8/9;SAT Suite of Assessments;"Sly, Shanese" &lt;Shanese.Sly@fortbendisd.com&gt;</dc:creator>
  <cp:lastModifiedBy>Sly, Shanese</cp:lastModifiedBy>
  <cp:revision>204</cp:revision>
  <cp:lastPrinted>2021-09-22T15:15:40Z</cp:lastPrinted>
  <dcterms:created xsi:type="dcterms:W3CDTF">2016-08-22T23:40:38Z</dcterms:created>
  <dcterms:modified xsi:type="dcterms:W3CDTF">2022-01-25T02:51:21Z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A408A2E8-2969-4994-89C3-2F2CE6941226</vt:lpwstr>
  </property>
  <property fmtid="{D5CDD505-2E9C-101B-9397-08002B2CF9AE}" pid="3" name="ArticulatePath">
    <vt:lpwstr>ppt_using-psat-8-9-scores-prepare-college-presentation (2)</vt:lpwstr>
  </property>
  <property fmtid="{D5CDD505-2E9C-101B-9397-08002B2CF9AE}" pid="4" name="ContentTypeId">
    <vt:lpwstr>0x0101004A020E8315AAD34E9FA42BDA308655E6</vt:lpwstr>
  </property>
</Properties>
</file>